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7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81" r:id="rId7"/>
    <p:sldId id="282" r:id="rId8"/>
    <p:sldId id="283" r:id="rId9"/>
    <p:sldId id="284" r:id="rId10"/>
    <p:sldId id="286" r:id="rId11"/>
    <p:sldId id="285" r:id="rId12"/>
    <p:sldId id="287" r:id="rId13"/>
    <p:sldId id="288" r:id="rId14"/>
    <p:sldId id="289" r:id="rId15"/>
    <p:sldId id="290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6600CC"/>
    <a:srgbClr val="008000"/>
    <a:srgbClr val="051932"/>
    <a:srgbClr val="9BCDFF"/>
    <a:srgbClr val="5AC3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8256" autoAdjust="0"/>
    <p:restoredTop sz="82135" autoAdjust="0"/>
  </p:normalViewPr>
  <p:slideViewPr>
    <p:cSldViewPr snapToGrid="0" showGuides="1">
      <p:cViewPr varScale="1">
        <p:scale>
          <a:sx n="122" d="100"/>
          <a:sy n="122" d="100"/>
        </p:scale>
        <p:origin x="-114" y="-420"/>
      </p:cViewPr>
      <p:guideLst>
        <p:guide orient="horz" pos="2915"/>
        <p:guide orient="horz" pos="323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AAB02-F6CB-4879-AA55-E1E35ED51EFB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presentation by Joseph K. Berry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18BC-981B-4ECF-B638-02BE7C09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FBBE-DDD9-464C-8B36-50339EF67F08}" type="datetimeFigureOut">
              <a:rPr lang="en-US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presentation by Joseph K. Berry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3BB66-65AF-CD4E-AC69-D02A0701623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1368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BB66-65AF-CD4E-AC69-D02A070162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 Joseph K. Berry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Company branding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BB66-65AF-CD4E-AC69-D02A07016232}" type="slidenum">
              <a:rPr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by Joseph K. Berry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sri-10GlobeLogo_sRGB.png"/>
          <p:cNvPicPr>
            <a:picLocks noChangeAspect="1"/>
          </p:cNvPicPr>
          <p:nvPr userDrawn="1"/>
        </p:nvPicPr>
        <p:blipFill>
          <a:blip r:embed="rId2"/>
          <a:srcRect r="10161"/>
          <a:stretch>
            <a:fillRect/>
          </a:stretch>
        </p:blipFill>
        <p:spPr>
          <a:xfrm>
            <a:off x="6916647" y="4162954"/>
            <a:ext cx="1334601" cy="663827"/>
          </a:xfrm>
          <a:prstGeom prst="rect">
            <a:avLst/>
          </a:prstGeom>
        </p:spPr>
      </p:pic>
      <p:pic>
        <p:nvPicPr>
          <p:cNvPr id="23" name="Picture 22" descr="2012_Forestry_desig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7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2524802"/>
            <a:ext cx="6400800" cy="885404"/>
          </a:xfrm>
        </p:spPr>
        <p:txBody>
          <a:bodyPr rIns="0" anchor="b">
            <a:noAutofit/>
          </a:bodyPr>
          <a:lstStyle>
            <a:lvl1pPr algn="r">
              <a:defRPr sz="2900">
                <a:solidFill>
                  <a:srgbClr val="387026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9197" y="3500842"/>
            <a:ext cx="4890403" cy="569214"/>
          </a:xfrm>
        </p:spPr>
        <p:txBody>
          <a:bodyPr>
            <a:noAutofit/>
          </a:bodyPr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Presenter(s)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3506" y="1770337"/>
            <a:ext cx="4563857" cy="309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9871" y="2104729"/>
            <a:ext cx="4635215" cy="2840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460754"/>
            <a:ext cx="6629400" cy="2571750"/>
          </a:xfrm>
        </p:spPr>
        <p:txBody>
          <a:bodyPr/>
          <a:lstStyle>
            <a:lvl2pPr>
              <a:defRPr lang="en-US" sz="15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defRPr lang="en-US" sz="13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>
              <a:lnSpc>
                <a:spcPts val="1800"/>
              </a:lnSpc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>
              <a:defRPr lang="en-US"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>
              <a:defRPr lang="en-US"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>
              <a:defRPr lang="en-US"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>
              <a:defRPr lang="en-US" sz="1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2012_Forestry_desig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680"/>
          <a:stretch/>
        </p:blipFill>
        <p:spPr>
          <a:xfrm>
            <a:off x="0" y="1"/>
            <a:ext cx="9144000" cy="2589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2012_Forestry_desig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680"/>
          <a:stretch/>
        </p:blipFill>
        <p:spPr>
          <a:xfrm>
            <a:off x="0" y="1"/>
            <a:ext cx="9144000" cy="2589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2012_Forestry_desig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680"/>
          <a:stretch/>
        </p:blipFill>
        <p:spPr>
          <a:xfrm>
            <a:off x="0" y="1"/>
            <a:ext cx="9144000" cy="2589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sri-10GlobeLogo_sRGB.png"/>
          <p:cNvPicPr>
            <a:picLocks noChangeAspect="1"/>
          </p:cNvPicPr>
          <p:nvPr userDrawn="1"/>
        </p:nvPicPr>
        <p:blipFill>
          <a:blip r:embed="rId2"/>
          <a:srcRect l="-4841" r="10161"/>
          <a:stretch>
            <a:fillRect/>
          </a:stretch>
        </p:blipFill>
        <p:spPr>
          <a:xfrm>
            <a:off x="1356128" y="1736151"/>
            <a:ext cx="5632597" cy="2658384"/>
          </a:xfrm>
          <a:prstGeom prst="rect">
            <a:avLst/>
          </a:prstGeom>
        </p:spPr>
      </p:pic>
      <p:pic>
        <p:nvPicPr>
          <p:cNvPr id="15" name="Picture 14" descr="2012_Forestry_desig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75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40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2588"/>
            <a:ext cx="7315200" cy="3634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460754"/>
            <a:ext cx="6629400" cy="257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5" r:id="rId3"/>
    <p:sldLayoutId id="2147485686" r:id="rId4"/>
    <p:sldLayoutId id="2147485687" r:id="rId5"/>
    <p:sldLayoutId id="2147485690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accent5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ts val="2100"/>
        </a:lnSpc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Arial"/>
        <a:buChar char="•"/>
        <a:defRPr sz="17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ts val="1900"/>
        </a:lnSpc>
        <a:spcBef>
          <a:spcPts val="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defRPr sz="15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ts val="1700"/>
        </a:lnSpc>
        <a:spcBef>
          <a:spcPts val="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defRPr sz="13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>
          <a:schemeClr val="tx1">
            <a:lumMod val="65000"/>
          </a:schemeClr>
        </a:buClr>
        <a:buSzPct val="80000"/>
        <a:buFont typeface="Lucida Grande"/>
        <a:buChar char="-"/>
        <a:tabLst>
          <a:tab pos="1484313" algn="l"/>
        </a:tabLst>
        <a:defRPr sz="12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2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jpe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jpeg"/><Relationship Id="rId16" Type="http://schemas.openxmlformats.org/officeDocument/2006/relationships/image" Target="../media/image84.pn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png"/><Relationship Id="rId5" Type="http://schemas.openxmlformats.org/officeDocument/2006/relationships/image" Target="../media/image73.jpe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novativegis.com/basis/Papers/Other/Esri_Forestry2012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1089891" y="2663348"/>
            <a:ext cx="7139709" cy="6340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8000"/>
                </a:solidFill>
              </a:rPr>
              <a:t>Map Analysis and Modeling in Forestry’s Future: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1000" dirty="0" smtClean="0">
                <a:solidFill>
                  <a:srgbClr val="008000"/>
                </a:solidFill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</a:rPr>
              <a:t>…where we are headed and how we can get there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3339197" y="3648364"/>
            <a:ext cx="4890403" cy="366274"/>
          </a:xfrm>
        </p:spPr>
        <p:txBody>
          <a:bodyPr>
            <a:normAutofit/>
          </a:bodyPr>
          <a:lstStyle/>
          <a:p>
            <a:r>
              <a:rPr lang="en-US" dirty="0" smtClean="0"/>
              <a:t>Joseph K. Berry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roup 347"/>
          <p:cNvGrpSpPr/>
          <p:nvPr/>
        </p:nvGrpSpPr>
        <p:grpSpPr>
          <a:xfrm>
            <a:off x="5992762" y="3472012"/>
            <a:ext cx="2228095" cy="1178645"/>
            <a:chOff x="5992762" y="3472012"/>
            <a:chExt cx="2228095" cy="1178645"/>
          </a:xfrm>
        </p:grpSpPr>
        <p:grpSp>
          <p:nvGrpSpPr>
            <p:cNvPr id="341" name="Group 340"/>
            <p:cNvGrpSpPr/>
            <p:nvPr/>
          </p:nvGrpSpPr>
          <p:grpSpPr>
            <a:xfrm>
              <a:off x="5992762" y="3472012"/>
              <a:ext cx="2228095" cy="1152037"/>
              <a:chOff x="5982930" y="3521172"/>
              <a:chExt cx="2228095" cy="1152037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35132" y="3521172"/>
                <a:ext cx="1275893" cy="1052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4" name="TextBox 22"/>
              <p:cNvSpPr txBox="1">
                <a:spLocks noChangeArrowheads="1"/>
              </p:cNvSpPr>
              <p:nvPr/>
            </p:nvSpPr>
            <p:spPr bwMode="auto">
              <a:xfrm>
                <a:off x="6923805" y="4411599"/>
                <a:ext cx="1261872" cy="2616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</a:t>
                </a:r>
                <a:r>
                  <a:rPr lang="en-US" sz="9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=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.562 </a:t>
                </a:r>
                <a:r>
                  <a:rPr lang="en-US" sz="9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Localized</a:t>
                </a:r>
                <a:endParaRPr lang="en-US" sz="900" b="1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5982930" y="3564361"/>
                <a:ext cx="1751985" cy="862207"/>
                <a:chOff x="555033" y="3456955"/>
                <a:chExt cx="1854198" cy="912510"/>
              </a:xfrm>
            </p:grpSpPr>
            <p:grpSp>
              <p:nvGrpSpPr>
                <p:cNvPr id="323" name="Group 40"/>
                <p:cNvGrpSpPr>
                  <a:grpSpLocks noChangeAspect="1"/>
                </p:cNvGrpSpPr>
                <p:nvPr/>
              </p:nvGrpSpPr>
              <p:grpSpPr>
                <a:xfrm>
                  <a:off x="555033" y="3456955"/>
                  <a:ext cx="914400" cy="912510"/>
                  <a:chOff x="297286" y="4177936"/>
                  <a:chExt cx="1881731" cy="1877841"/>
                </a:xfrm>
              </p:grpSpPr>
              <p:pic>
                <p:nvPicPr>
                  <p:cNvPr id="325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97286" y="4177936"/>
                    <a:ext cx="1881731" cy="1877841"/>
                  </a:xfrm>
                  <a:prstGeom prst="rect">
                    <a:avLst/>
                  </a:prstGeom>
                  <a:noFill/>
                  <a:ln w="6350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326" name="Oval 325"/>
                  <p:cNvSpPr>
                    <a:spLocks noChangeAspect="1"/>
                  </p:cNvSpPr>
                  <p:nvPr/>
                </p:nvSpPr>
                <p:spPr bwMode="auto">
                  <a:xfrm>
                    <a:off x="1137948" y="4944895"/>
                    <a:ext cx="797103" cy="797104"/>
                  </a:xfrm>
                  <a:prstGeom prst="ellipse">
                    <a:avLst/>
                  </a:prstGeom>
                  <a:solidFill>
                    <a:sysClr val="window" lastClr="FFFFFF">
                      <a:lumMod val="85000"/>
                      <a:alpha val="3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324" name="Straight Connector 323"/>
                <p:cNvCxnSpPr/>
                <p:nvPr/>
              </p:nvCxnSpPr>
              <p:spPr bwMode="auto">
                <a:xfrm flipV="1">
                  <a:off x="1157491" y="3999185"/>
                  <a:ext cx="1251740" cy="22748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</p:grp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6337" y="4444180"/>
              <a:ext cx="717756" cy="20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2700" y="398054"/>
            <a:ext cx="9144000" cy="39975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Statistics Operations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kern="0" dirty="0">
                <a:latin typeface="+mn-lt"/>
                <a:cs typeface="+mn-cs"/>
              </a:rPr>
              <a:t>(Data Mining Examples)</a:t>
            </a:r>
            <a:endParaRPr lang="en-US" sz="1400" i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1197738" y="1502537"/>
            <a:ext cx="1606794" cy="687837"/>
          </a:xfrm>
          <a:custGeom>
            <a:avLst/>
            <a:gdLst>
              <a:gd name="connsiteX0" fmla="*/ 2331076 w 3850783"/>
              <a:gd name="connsiteY0" fmla="*/ 0 h 1648496"/>
              <a:gd name="connsiteX1" fmla="*/ 3850783 w 3850783"/>
              <a:gd name="connsiteY1" fmla="*/ 965915 h 1648496"/>
              <a:gd name="connsiteX2" fmla="*/ 1275008 w 3850783"/>
              <a:gd name="connsiteY2" fmla="*/ 1648496 h 1648496"/>
              <a:gd name="connsiteX3" fmla="*/ 0 w 3850783"/>
              <a:gd name="connsiteY3" fmla="*/ 540913 h 1648496"/>
              <a:gd name="connsiteX4" fmla="*/ 2331076 w 3850783"/>
              <a:gd name="connsiteY4" fmla="*/ 0 h 16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783" h="1648496">
                <a:moveTo>
                  <a:pt x="2331076" y="0"/>
                </a:moveTo>
                <a:lnTo>
                  <a:pt x="3850783" y="965915"/>
                </a:lnTo>
                <a:lnTo>
                  <a:pt x="1275008" y="1648496"/>
                </a:lnTo>
                <a:lnTo>
                  <a:pt x="0" y="540913"/>
                </a:lnTo>
                <a:lnTo>
                  <a:pt x="2331076" y="0"/>
                </a:lnTo>
                <a:close/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1193734" y="962198"/>
            <a:ext cx="1606563" cy="688676"/>
          </a:xfrm>
          <a:custGeom>
            <a:avLst/>
            <a:gdLst>
              <a:gd name="connsiteX0" fmla="*/ 2331076 w 3850783"/>
              <a:gd name="connsiteY0" fmla="*/ 0 h 1648496"/>
              <a:gd name="connsiteX1" fmla="*/ 3850783 w 3850783"/>
              <a:gd name="connsiteY1" fmla="*/ 965915 h 1648496"/>
              <a:gd name="connsiteX2" fmla="*/ 1275008 w 3850783"/>
              <a:gd name="connsiteY2" fmla="*/ 1648496 h 1648496"/>
              <a:gd name="connsiteX3" fmla="*/ 0 w 3850783"/>
              <a:gd name="connsiteY3" fmla="*/ 540913 h 1648496"/>
              <a:gd name="connsiteX4" fmla="*/ 2331076 w 3850783"/>
              <a:gd name="connsiteY4" fmla="*/ 0 h 16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783" h="1648496">
                <a:moveTo>
                  <a:pt x="2331076" y="0"/>
                </a:moveTo>
                <a:lnTo>
                  <a:pt x="3850783" y="965915"/>
                </a:lnTo>
                <a:lnTo>
                  <a:pt x="1275008" y="1648496"/>
                </a:lnTo>
                <a:lnTo>
                  <a:pt x="0" y="540913"/>
                </a:lnTo>
                <a:lnTo>
                  <a:pt x="2331076" y="0"/>
                </a:lnTo>
                <a:close/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772362" y="725424"/>
            <a:ext cx="2062474" cy="1475973"/>
            <a:chOff x="772362" y="725424"/>
            <a:chExt cx="2062474" cy="1475973"/>
          </a:xfrm>
        </p:grpSpPr>
        <p:pic>
          <p:nvPicPr>
            <p:cNvPr id="13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826" y="1498035"/>
              <a:ext cx="1588921" cy="70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8" name="TextBox 27"/>
            <p:cNvSpPr txBox="1">
              <a:spLocks noChangeArrowheads="1"/>
            </p:cNvSpPr>
            <p:nvPr/>
          </p:nvSpPr>
          <p:spPr bwMode="auto">
            <a:xfrm>
              <a:off x="772362" y="1309177"/>
              <a:ext cx="68399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Elevation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(Feet)</a:t>
              </a:r>
            </a:p>
          </p:txBody>
        </p:sp>
        <p:pic>
          <p:nvPicPr>
            <p:cNvPr id="12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8034" y="936033"/>
              <a:ext cx="1656802" cy="75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5" name="TextBox 92"/>
            <p:cNvSpPr txBox="1">
              <a:spLocks noChangeArrowheads="1"/>
            </p:cNvSpPr>
            <p:nvPr/>
          </p:nvSpPr>
          <p:spPr bwMode="auto">
            <a:xfrm>
              <a:off x="850255" y="725424"/>
              <a:ext cx="11528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Map Clustering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:</a:t>
              </a:r>
            </a:p>
          </p:txBody>
        </p:sp>
        <p:sp>
          <p:nvSpPr>
            <p:cNvPr id="215" name="TextBox 27"/>
            <p:cNvSpPr txBox="1">
              <a:spLocks noChangeArrowheads="1"/>
            </p:cNvSpPr>
            <p:nvPr/>
          </p:nvSpPr>
          <p:spPr bwMode="auto">
            <a:xfrm>
              <a:off x="772362" y="1835928"/>
              <a:ext cx="68399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Slope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(Percent)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77480" y="2354077"/>
            <a:ext cx="5931744" cy="1909976"/>
            <a:chOff x="777480" y="2354077"/>
            <a:chExt cx="5931744" cy="1909976"/>
          </a:xfrm>
        </p:grpSpPr>
        <p:grpSp>
          <p:nvGrpSpPr>
            <p:cNvPr id="238" name="Group 237"/>
            <p:cNvGrpSpPr/>
            <p:nvPr/>
          </p:nvGrpSpPr>
          <p:grpSpPr>
            <a:xfrm>
              <a:off x="777480" y="2998687"/>
              <a:ext cx="2082953" cy="1265366"/>
              <a:chOff x="777480" y="2998687"/>
              <a:chExt cx="2082953" cy="1265366"/>
            </a:xfrm>
          </p:grpSpPr>
          <p:grpSp>
            <p:nvGrpSpPr>
              <p:cNvPr id="113" name="Group 134"/>
              <p:cNvGrpSpPr>
                <a:grpSpLocks/>
              </p:cNvGrpSpPr>
              <p:nvPr/>
            </p:nvGrpSpPr>
            <p:grpSpPr bwMode="auto">
              <a:xfrm>
                <a:off x="1202586" y="2998687"/>
                <a:ext cx="1657847" cy="1265366"/>
                <a:chOff x="419929" y="532710"/>
                <a:chExt cx="2698976" cy="2059891"/>
              </a:xfrm>
            </p:grpSpPr>
            <p:grpSp>
              <p:nvGrpSpPr>
                <p:cNvPr id="115" name="Group 109"/>
                <p:cNvGrpSpPr/>
                <p:nvPr/>
              </p:nvGrpSpPr>
              <p:grpSpPr>
                <a:xfrm>
                  <a:off x="452173" y="1447801"/>
                  <a:ext cx="2616556" cy="1144800"/>
                  <a:chOff x="452173" y="1447801"/>
                  <a:chExt cx="2616556" cy="11448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12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02" y="1447801"/>
                    <a:ext cx="2587450" cy="114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122" name="Freeform 121"/>
                  <p:cNvSpPr/>
                  <p:nvPr/>
                </p:nvSpPr>
                <p:spPr bwMode="auto">
                  <a:xfrm>
                    <a:off x="452173" y="1455129"/>
                    <a:ext cx="2616556" cy="1119532"/>
                  </a:xfrm>
                  <a:custGeom>
                    <a:avLst/>
                    <a:gdLst>
                      <a:gd name="connsiteX0" fmla="*/ 2331076 w 3850783"/>
                      <a:gd name="connsiteY0" fmla="*/ 0 h 1648496"/>
                      <a:gd name="connsiteX1" fmla="*/ 3850783 w 3850783"/>
                      <a:gd name="connsiteY1" fmla="*/ 965915 h 1648496"/>
                      <a:gd name="connsiteX2" fmla="*/ 1275008 w 3850783"/>
                      <a:gd name="connsiteY2" fmla="*/ 1648496 h 1648496"/>
                      <a:gd name="connsiteX3" fmla="*/ 0 w 3850783"/>
                      <a:gd name="connsiteY3" fmla="*/ 540913 h 1648496"/>
                      <a:gd name="connsiteX4" fmla="*/ 2331076 w 3850783"/>
                      <a:gd name="connsiteY4" fmla="*/ 0 h 1648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50783" h="1648496">
                        <a:moveTo>
                          <a:pt x="2331076" y="0"/>
                        </a:moveTo>
                        <a:lnTo>
                          <a:pt x="3850783" y="965915"/>
                        </a:lnTo>
                        <a:lnTo>
                          <a:pt x="1275008" y="1648496"/>
                        </a:lnTo>
                        <a:lnTo>
                          <a:pt x="0" y="540913"/>
                        </a:lnTo>
                        <a:lnTo>
                          <a:pt x="2331076" y="0"/>
                        </a:lnTo>
                        <a:close/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6" name="Group 108"/>
                <p:cNvGrpSpPr>
                  <a:grpSpLocks/>
                </p:cNvGrpSpPr>
                <p:nvPr/>
              </p:nvGrpSpPr>
              <p:grpSpPr bwMode="auto">
                <a:xfrm>
                  <a:off x="419929" y="532710"/>
                  <a:ext cx="2698976" cy="1221622"/>
                  <a:chOff x="419929" y="502566"/>
                  <a:chExt cx="2698976" cy="1221622"/>
                </a:xfrm>
              </p:grpSpPr>
              <p:pic>
                <p:nvPicPr>
                  <p:cNvPr id="11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9929" y="502566"/>
                    <a:ext cx="2698976" cy="1221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119" name="Freeform 118"/>
                  <p:cNvSpPr/>
                  <p:nvPr/>
                </p:nvSpPr>
                <p:spPr bwMode="auto">
                  <a:xfrm>
                    <a:off x="445488" y="545162"/>
                    <a:ext cx="2617189" cy="1121098"/>
                  </a:xfrm>
                  <a:custGeom>
                    <a:avLst/>
                    <a:gdLst>
                      <a:gd name="connsiteX0" fmla="*/ 2331076 w 3850783"/>
                      <a:gd name="connsiteY0" fmla="*/ 0 h 1648496"/>
                      <a:gd name="connsiteX1" fmla="*/ 3850783 w 3850783"/>
                      <a:gd name="connsiteY1" fmla="*/ 965915 h 1648496"/>
                      <a:gd name="connsiteX2" fmla="*/ 1275008 w 3850783"/>
                      <a:gd name="connsiteY2" fmla="*/ 1648496 h 1648496"/>
                      <a:gd name="connsiteX3" fmla="*/ 0 w 3850783"/>
                      <a:gd name="connsiteY3" fmla="*/ 540913 h 1648496"/>
                      <a:gd name="connsiteX4" fmla="*/ 2331076 w 3850783"/>
                      <a:gd name="connsiteY4" fmla="*/ 0 h 1648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50783" h="1648496">
                        <a:moveTo>
                          <a:pt x="2331076" y="0"/>
                        </a:moveTo>
                        <a:lnTo>
                          <a:pt x="3850783" y="965915"/>
                        </a:lnTo>
                        <a:lnTo>
                          <a:pt x="1275008" y="1648496"/>
                        </a:lnTo>
                        <a:lnTo>
                          <a:pt x="0" y="540913"/>
                        </a:lnTo>
                        <a:lnTo>
                          <a:pt x="2331076" y="0"/>
                        </a:lnTo>
                        <a:close/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1" name="Group 220"/>
              <p:cNvGrpSpPr/>
              <p:nvPr/>
            </p:nvGrpSpPr>
            <p:grpSpPr>
              <a:xfrm>
                <a:off x="777480" y="3351748"/>
                <a:ext cx="683996" cy="849916"/>
                <a:chOff x="219021" y="3364022"/>
                <a:chExt cx="683996" cy="849916"/>
              </a:xfrm>
            </p:grpSpPr>
            <p:sp>
              <p:nvSpPr>
                <p:cNvPr id="216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19021" y="3364022"/>
                  <a:ext cx="683996" cy="323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Elevation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(Feet)</a:t>
                  </a:r>
                </a:p>
              </p:txBody>
            </p:sp>
            <p:sp>
              <p:nvSpPr>
                <p:cNvPr id="217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19021" y="3890773"/>
                  <a:ext cx="683996" cy="323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Slope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(Percent)</a:t>
                  </a:r>
                </a:p>
              </p:txBody>
            </p:sp>
          </p:grpSp>
        </p:grpSp>
        <p:sp>
          <p:nvSpPr>
            <p:cNvPr id="114" name="TextBox 92"/>
            <p:cNvSpPr txBox="1">
              <a:spLocks noChangeArrowheads="1"/>
            </p:cNvSpPr>
            <p:nvPr/>
          </p:nvSpPr>
          <p:spPr bwMode="auto">
            <a:xfrm>
              <a:off x="850255" y="2489707"/>
              <a:ext cx="12025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Map Correlation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: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2431006" y="2354077"/>
              <a:ext cx="1965960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>
              <a:off x="5337624" y="2354077"/>
              <a:ext cx="1371600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</p:cxnSp>
      </p:grpSp>
      <p:grpSp>
        <p:nvGrpSpPr>
          <p:cNvPr id="344" name="Group 343"/>
          <p:cNvGrpSpPr/>
          <p:nvPr/>
        </p:nvGrpSpPr>
        <p:grpSpPr>
          <a:xfrm>
            <a:off x="1559430" y="2739651"/>
            <a:ext cx="4428422" cy="1949975"/>
            <a:chOff x="1559430" y="2739651"/>
            <a:chExt cx="4428422" cy="1949975"/>
          </a:xfrm>
        </p:grpSpPr>
        <p:sp>
          <p:nvSpPr>
            <p:cNvPr id="144" name="TextBox 77"/>
            <p:cNvSpPr txBox="1">
              <a:spLocks noChangeArrowheads="1"/>
            </p:cNvSpPr>
            <p:nvPr/>
          </p:nvSpPr>
          <p:spPr bwMode="auto">
            <a:xfrm>
              <a:off x="1559430" y="2739651"/>
              <a:ext cx="4764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Roving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Window</a:t>
              </a: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 bwMode="auto">
            <a:xfrm>
              <a:off x="1978410" y="3857818"/>
              <a:ext cx="470979" cy="154900"/>
            </a:xfrm>
            <a:prstGeom prst="ellipse">
              <a:avLst/>
            </a:prstGeom>
            <a:solidFill>
              <a:sysClr val="window" lastClr="FFFFFF">
                <a:lumMod val="85000"/>
                <a:alpha val="15000"/>
              </a:sysClr>
            </a:solidFill>
            <a:ln w="25400" cap="flat" cmpd="sng" algn="ctr">
              <a:solidFill>
                <a:sysClr val="windowText" lastClr="00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 bwMode="auto">
            <a:xfrm>
              <a:off x="1978410" y="3311481"/>
              <a:ext cx="470979" cy="155946"/>
            </a:xfrm>
            <a:prstGeom prst="ellipse">
              <a:avLst/>
            </a:prstGeom>
            <a:solidFill>
              <a:sysClr val="window" lastClr="FFFFFF">
                <a:lumMod val="85000"/>
                <a:alpha val="15000"/>
              </a:sysClr>
            </a:solidFill>
            <a:ln w="25400" cap="flat" cmpd="sng" algn="ctr">
              <a:solidFill>
                <a:sysClr val="windowText" lastClr="00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 bwMode="auto">
            <a:xfrm flipH="1">
              <a:off x="2220179" y="3603489"/>
              <a:ext cx="1047" cy="339105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rot="5400000">
              <a:off x="1967421" y="3137219"/>
              <a:ext cx="50551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0" name="Oval 149"/>
            <p:cNvSpPr>
              <a:spLocks noChangeAspect="1"/>
            </p:cNvSpPr>
            <p:nvPr/>
          </p:nvSpPr>
          <p:spPr bwMode="auto">
            <a:xfrm>
              <a:off x="1978410" y="2809103"/>
              <a:ext cx="470979" cy="155946"/>
            </a:xfrm>
            <a:prstGeom prst="ellipse">
              <a:avLst/>
            </a:prstGeom>
            <a:solidFill>
              <a:sysClr val="window" lastClr="FFFFFF">
                <a:lumMod val="85000"/>
                <a:alpha val="60000"/>
              </a:sysClr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 bwMode="auto">
            <a:xfrm>
              <a:off x="2220179" y="4183459"/>
              <a:ext cx="1047" cy="27432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flipV="1">
              <a:off x="2220179" y="4455724"/>
              <a:ext cx="563082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42" name="TextBox 93"/>
            <p:cNvSpPr txBox="1">
              <a:spLocks noChangeArrowheads="1"/>
            </p:cNvSpPr>
            <p:nvPr/>
          </p:nvSpPr>
          <p:spPr bwMode="auto">
            <a:xfrm>
              <a:off x="2727030" y="4168852"/>
              <a:ext cx="15279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Localized Correlation:</a:t>
              </a:r>
            </a:p>
          </p:txBody>
        </p:sp>
        <p:sp>
          <p:nvSpPr>
            <p:cNvPr id="143" name="TextBox 55"/>
            <p:cNvSpPr txBox="1">
              <a:spLocks noChangeArrowheads="1"/>
            </p:cNvSpPr>
            <p:nvPr/>
          </p:nvSpPr>
          <p:spPr bwMode="auto">
            <a:xfrm>
              <a:off x="2786677" y="4327989"/>
              <a:ext cx="3191337" cy="3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Map Variable</a:t>
              </a:r>
              <a:r>
                <a:rPr kumimoji="0" lang="en-US" sz="9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– continuous quantitative surface represents the </a:t>
              </a:r>
              <a:r>
                <a:rPr kumimoji="0" lang="en-US" sz="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localized spatial relationship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between the two map surfaces</a:t>
              </a:r>
            </a:p>
          </p:txBody>
        </p:sp>
        <p:grpSp>
          <p:nvGrpSpPr>
            <p:cNvPr id="334" name="Group 333"/>
            <p:cNvGrpSpPr/>
            <p:nvPr/>
          </p:nvGrpSpPr>
          <p:grpSpPr>
            <a:xfrm>
              <a:off x="3151499" y="3836059"/>
              <a:ext cx="2836353" cy="379164"/>
              <a:chOff x="3171163" y="3836059"/>
              <a:chExt cx="2836353" cy="379164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3171163" y="3836059"/>
                <a:ext cx="1371082" cy="353943"/>
                <a:chOff x="3354340" y="3983347"/>
                <a:chExt cx="1371082" cy="353943"/>
              </a:xfrm>
            </p:grpSpPr>
            <p:sp>
              <p:nvSpPr>
                <p:cNvPr id="137" name="Rounded Rectangle 136"/>
                <p:cNvSpPr/>
                <p:nvPr/>
              </p:nvSpPr>
              <p:spPr bwMode="auto">
                <a:xfrm>
                  <a:off x="3437027" y="4026962"/>
                  <a:ext cx="1205709" cy="275262"/>
                </a:xfrm>
                <a:prstGeom prst="round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sp>
              <p:nvSpPr>
                <p:cNvPr id="13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3354340" y="3983347"/>
                  <a:ext cx="1371082" cy="353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</a:t>
                  </a:r>
                  <a:r>
                    <a:rPr lang="en-US" sz="800" kern="0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900" b="1" kern="0" dirty="0" smtClean="0">
                      <a:solidFill>
                        <a:srgbClr val="000000"/>
                      </a:solidFill>
                    </a:rPr>
                    <a:t>81</a:t>
                  </a:r>
                  <a:r>
                    <a:rPr lang="en-US" sz="800" kern="0" dirty="0" smtClean="0">
                      <a:solidFill>
                        <a:srgbClr val="000000"/>
                      </a:solidFill>
                    </a:rPr>
                    <a:t>map values for</a:t>
                  </a:r>
                  <a:endPara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lvl="0" algn="ctr" defTabSz="914400">
                    <a:defRPr/>
                  </a:pPr>
                  <a:r>
                    <a:rPr lang="en-US" sz="800" b="1" u="sng" kern="0" dirty="0" smtClean="0">
                      <a:solidFill>
                        <a:srgbClr val="000000"/>
                      </a:solidFill>
                    </a:rPr>
                    <a:t>localized summary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22" name="TextBox 74"/>
              <p:cNvSpPr txBox="1">
                <a:spLocks noChangeArrowheads="1"/>
              </p:cNvSpPr>
              <p:nvPr/>
            </p:nvSpPr>
            <p:spPr bwMode="auto">
              <a:xfrm>
                <a:off x="4483273" y="3845891"/>
                <a:ext cx="15242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 </a:t>
                </a:r>
                <a:r>
                  <a:rPr lang="en-US" sz="1100" b="1" kern="0" dirty="0" smtClean="0">
                    <a:solidFill>
                      <a:srgbClr val="000000"/>
                    </a:solidFill>
                  </a:rPr>
                  <a:t>625</a:t>
                </a:r>
                <a:r>
                  <a:rPr lang="en-US" sz="900" b="1" kern="0" dirty="0" smtClean="0">
                    <a:solidFill>
                      <a:srgbClr val="000000"/>
                    </a:solidFill>
                  </a:rPr>
                  <a:t> small data tables </a:t>
                </a:r>
                <a:r>
                  <a:rPr lang="en-US" sz="700" kern="0" dirty="0" smtClean="0">
                    <a:solidFill>
                      <a:srgbClr val="000000"/>
                    </a:solidFill>
                  </a:rPr>
                  <a:t>within 5 cell reach </a:t>
                </a: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per table</a:t>
                </a:r>
                <a:endParaRPr kumimoji="0" lang="en-US" sz="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2584149" y="2387945"/>
            <a:ext cx="3344702" cy="1480607"/>
            <a:chOff x="2584149" y="2387945"/>
            <a:chExt cx="3344702" cy="1480607"/>
          </a:xfrm>
        </p:grpSpPr>
        <p:sp>
          <p:nvSpPr>
            <p:cNvPr id="163" name="TextBox 54"/>
            <p:cNvSpPr txBox="1">
              <a:spLocks noChangeArrowheads="1"/>
            </p:cNvSpPr>
            <p:nvPr/>
          </p:nvSpPr>
          <p:spPr bwMode="auto">
            <a:xfrm>
              <a:off x="2786676" y="2553207"/>
              <a:ext cx="3142175" cy="3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Scalar Value</a:t>
              </a:r>
              <a:r>
                <a:rPr kumimoji="0" lang="en-US" sz="9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– one value represents the </a:t>
              </a:r>
              <a:r>
                <a:rPr kumimoji="0" lang="en-US" sz="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overall non-spatial relationship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between the two map surfaces</a:t>
              </a: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2584149" y="2387945"/>
              <a:ext cx="3064853" cy="1480607"/>
              <a:chOff x="2584149" y="2387945"/>
              <a:chExt cx="3064853" cy="1480607"/>
            </a:xfrm>
          </p:grpSpPr>
          <p:sp>
            <p:nvSpPr>
              <p:cNvPr id="162" name="TextBox 92"/>
              <p:cNvSpPr txBox="1">
                <a:spLocks noChangeArrowheads="1"/>
              </p:cNvSpPr>
              <p:nvPr/>
            </p:nvSpPr>
            <p:spPr bwMode="auto">
              <a:xfrm>
                <a:off x="2727030" y="2387945"/>
                <a:ext cx="245252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Spatially Aggregated Correlation:</a:t>
                </a:r>
              </a:p>
            </p:txBody>
          </p:sp>
          <p:grpSp>
            <p:nvGrpSpPr>
              <p:cNvPr id="332" name="Group 331"/>
              <p:cNvGrpSpPr/>
              <p:nvPr/>
            </p:nvGrpSpPr>
            <p:grpSpPr>
              <a:xfrm>
                <a:off x="3453574" y="3311008"/>
                <a:ext cx="2124299" cy="557544"/>
                <a:chOff x="3453574" y="3311008"/>
                <a:chExt cx="2124299" cy="557544"/>
              </a:xfrm>
            </p:grpSpPr>
            <p:sp>
              <p:nvSpPr>
                <p:cNvPr id="166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3453574" y="3560775"/>
                  <a:ext cx="212429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…where </a:t>
                  </a:r>
                  <a:r>
                    <a: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 </a:t>
                  </a: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= Elevation value and </a:t>
                  </a:r>
                  <a:r>
                    <a: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y </a:t>
                  </a: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= Slope value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and </a:t>
                  </a:r>
                  <a:r>
                    <a: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n</a:t>
                  </a: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= number of value pairs</a:t>
                  </a:r>
                </a:p>
              </p:txBody>
            </p:sp>
            <p:pic>
              <p:nvPicPr>
                <p:cNvPr id="168" name="Picture 4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027911" y="3311008"/>
                  <a:ext cx="1248789" cy="242266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169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4103207" y="3435818"/>
                  <a:ext cx="1094527" cy="689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65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754746" y="3325641"/>
                  <a:ext cx="322524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 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=</a:t>
                  </a:r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3222218" y="2913844"/>
                <a:ext cx="2426784" cy="369332"/>
                <a:chOff x="3241882" y="2913844"/>
                <a:chExt cx="2426784" cy="369332"/>
              </a:xfrm>
            </p:grpSpPr>
            <p:sp>
              <p:nvSpPr>
                <p:cNvPr id="157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462959" y="2913844"/>
                  <a:ext cx="120570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=</a:t>
                  </a: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1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large data table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with 25rows x 25 </a:t>
                  </a:r>
                  <a:r>
                    <a:rPr kumimoji="0" 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columns</a:t>
                  </a:r>
                  <a:endParaRPr kumimoji="0" lang="en-US" sz="7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25" name="Group 224"/>
                <p:cNvGrpSpPr/>
                <p:nvPr/>
              </p:nvGrpSpPr>
              <p:grpSpPr>
                <a:xfrm>
                  <a:off x="3241882" y="2915263"/>
                  <a:ext cx="1225830" cy="338554"/>
                  <a:chOff x="3449607" y="3050277"/>
                  <a:chExt cx="1225830" cy="338554"/>
                </a:xfrm>
              </p:grpSpPr>
              <p:sp>
                <p:nvSpPr>
                  <p:cNvPr id="154" name="Rounded Rectangle 153"/>
                  <p:cNvSpPr/>
                  <p:nvPr/>
                </p:nvSpPr>
                <p:spPr bwMode="auto">
                  <a:xfrm>
                    <a:off x="3483336" y="3075566"/>
                    <a:ext cx="1192101" cy="275261"/>
                  </a:xfrm>
                  <a:prstGeom prst="round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9525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23" name="Text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9607" y="3050277"/>
                    <a:ext cx="1205707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=  </a:t>
                    </a:r>
                    <a:r>
                      <a:rPr kumimoji="0" 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625</a:t>
                    </a:r>
                    <a:r>
                      <a:rPr kumimoji="0" lang="en-US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</a:t>
                    </a:r>
                    <a:r>
                      <a: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map values for </a:t>
                    </a:r>
                    <a:r>
                      <a:rPr kumimoji="0" lang="en-US" sz="7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map wide summary</a:t>
                    </a:r>
                  </a:p>
                </p:txBody>
              </p:sp>
            </p:grpSp>
          </p:grpSp>
          <p:grpSp>
            <p:nvGrpSpPr>
              <p:cNvPr id="248" name="Group 247"/>
              <p:cNvGrpSpPr/>
              <p:nvPr/>
            </p:nvGrpSpPr>
            <p:grpSpPr>
              <a:xfrm>
                <a:off x="2585172" y="2672569"/>
                <a:ext cx="716160" cy="587780"/>
                <a:chOff x="2585172" y="2672569"/>
                <a:chExt cx="716160" cy="587780"/>
              </a:xfrm>
            </p:grpSpPr>
            <p:sp>
              <p:nvSpPr>
                <p:cNvPr id="158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590881" y="3044905"/>
                  <a:ext cx="71045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Entire Map</a:t>
                  </a:r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2586218" y="2673617"/>
                  <a:ext cx="215604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  <a:tailEnd type="stealth" w="lg" len="lg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2585172" y="2672569"/>
                  <a:ext cx="1046" cy="560989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46" name="Straight Connector 245"/>
              <p:cNvCxnSpPr/>
              <p:nvPr/>
            </p:nvCxnSpPr>
            <p:spPr bwMode="auto">
              <a:xfrm>
                <a:off x="2584149" y="3524582"/>
                <a:ext cx="1046" cy="256032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290" name="Group 289"/>
          <p:cNvGrpSpPr/>
          <p:nvPr/>
        </p:nvGrpSpPr>
        <p:grpSpPr>
          <a:xfrm>
            <a:off x="2160587" y="789781"/>
            <a:ext cx="1841142" cy="1257079"/>
            <a:chOff x="2160587" y="789781"/>
            <a:chExt cx="1841142" cy="1257079"/>
          </a:xfrm>
        </p:grpSpPr>
        <p:grpSp>
          <p:nvGrpSpPr>
            <p:cNvPr id="282" name="Group 281"/>
            <p:cNvGrpSpPr/>
            <p:nvPr/>
          </p:nvGrpSpPr>
          <p:grpSpPr>
            <a:xfrm>
              <a:off x="2160587" y="789781"/>
              <a:ext cx="1779915" cy="1257079"/>
              <a:chOff x="2160587" y="789781"/>
              <a:chExt cx="1779915" cy="1257079"/>
            </a:xfrm>
          </p:grpSpPr>
          <p:grpSp>
            <p:nvGrpSpPr>
              <p:cNvPr id="180" name="Group 111"/>
              <p:cNvGrpSpPr>
                <a:grpSpLocks/>
              </p:cNvGrpSpPr>
              <p:nvPr/>
            </p:nvGrpSpPr>
            <p:grpSpPr bwMode="auto">
              <a:xfrm>
                <a:off x="3103205" y="1159867"/>
                <a:ext cx="837297" cy="886993"/>
                <a:chOff x="5209689" y="1784973"/>
                <a:chExt cx="1363218" cy="1444088"/>
              </a:xfrm>
            </p:grpSpPr>
            <p:pic>
              <p:nvPicPr>
                <p:cNvPr id="181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09689" y="1784973"/>
                  <a:ext cx="1363218" cy="978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82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5322975" y="2778087"/>
                  <a:ext cx="1125381" cy="450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Slope draped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on Elevation</a:t>
                  </a:r>
                </a:p>
              </p:txBody>
            </p:sp>
          </p:grpSp>
          <p:sp>
            <p:nvSpPr>
              <p:cNvPr id="175" name="Right Brace 174"/>
              <p:cNvSpPr/>
              <p:nvPr/>
            </p:nvSpPr>
            <p:spPr bwMode="auto">
              <a:xfrm>
                <a:off x="2860434" y="1262294"/>
                <a:ext cx="95243" cy="757755"/>
              </a:xfrm>
              <a:prstGeom prst="rightBrac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6" name="Straight Connector 175"/>
              <p:cNvCxnSpPr/>
              <p:nvPr/>
            </p:nvCxnSpPr>
            <p:spPr bwMode="auto">
              <a:xfrm>
                <a:off x="2980533" y="1641172"/>
                <a:ext cx="182880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grpSp>
            <p:nvGrpSpPr>
              <p:cNvPr id="276" name="Group 275"/>
              <p:cNvGrpSpPr/>
              <p:nvPr/>
            </p:nvGrpSpPr>
            <p:grpSpPr>
              <a:xfrm>
                <a:off x="2160587" y="789781"/>
                <a:ext cx="1420813" cy="1082713"/>
                <a:chOff x="2160587" y="789781"/>
                <a:chExt cx="1420813" cy="1082713"/>
              </a:xfrm>
            </p:grpSpPr>
            <p:cxnSp>
              <p:nvCxnSpPr>
                <p:cNvPr id="266" name="Straight Connector 265"/>
                <p:cNvCxnSpPr/>
                <p:nvPr/>
              </p:nvCxnSpPr>
              <p:spPr bwMode="auto">
                <a:xfrm flipH="1">
                  <a:off x="2207479" y="1533389"/>
                  <a:ext cx="1047" cy="339105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 rot="5400000">
                  <a:off x="1954721" y="1067119"/>
                  <a:ext cx="505518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68" name="Oval 267"/>
                <p:cNvSpPr/>
                <p:nvPr/>
              </p:nvSpPr>
              <p:spPr bwMode="auto">
                <a:xfrm>
                  <a:off x="2160587" y="789781"/>
                  <a:ext cx="96837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 dirty="0">
                    <a:solidFill>
                      <a:srgbClr val="000000"/>
                    </a:solidFill>
                    <a:latin typeface="Arial" charset="0"/>
                    <a:ea typeface="ＭＳ Ｐゴシック" pitchFamily="16" charset="-128"/>
                    <a:cs typeface="ＭＳ Ｐゴシック" pitchFamily="-97" charset="-128"/>
                  </a:endParaRPr>
                </a:p>
              </p:txBody>
            </p:sp>
            <p:cxnSp>
              <p:nvCxnSpPr>
                <p:cNvPr id="270" name="Straight Connector 269"/>
                <p:cNvCxnSpPr/>
                <p:nvPr/>
              </p:nvCxnSpPr>
              <p:spPr bwMode="auto">
                <a:xfrm>
                  <a:off x="2276475" y="828675"/>
                  <a:ext cx="1304925" cy="5310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 type="none" w="lg" len="lg"/>
                </a:ln>
                <a:effectLst/>
              </p:spPr>
            </p:cxnSp>
          </p:grpSp>
        </p:grpSp>
        <p:sp>
          <p:nvSpPr>
            <p:cNvPr id="289" name="TextBox 54"/>
            <p:cNvSpPr txBox="1">
              <a:spLocks noChangeArrowheads="1"/>
            </p:cNvSpPr>
            <p:nvPr/>
          </p:nvSpPr>
          <p:spPr bwMode="auto">
            <a:xfrm>
              <a:off x="2762144" y="889632"/>
              <a:ext cx="123958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…relatively </a:t>
              </a:r>
              <a:r>
                <a:rPr kumimoji="0" lang="en-US" sz="7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High</a:t>
              </a:r>
              <a:r>
                <a:rPr kumimoji="0" lang="en-US" sz="7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,</a:t>
              </a:r>
              <a:r>
                <a:rPr lang="en-US" sz="700" b="1" kern="0" dirty="0" smtClean="0">
                  <a:solidFill>
                    <a:srgbClr val="000000"/>
                  </a:solidFill>
                </a:rPr>
                <a:t>S</a:t>
              </a:r>
              <a:r>
                <a:rPr kumimoji="0" lang="en-US" sz="7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teep</a:t>
              </a:r>
              <a:endParaRPr kumimoji="0" lang="en-US" sz="7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3586163" y="720820"/>
            <a:ext cx="2034377" cy="1761925"/>
            <a:chOff x="3586163" y="720820"/>
            <a:chExt cx="2034377" cy="1761925"/>
          </a:xfrm>
        </p:grpSpPr>
        <p:grpSp>
          <p:nvGrpSpPr>
            <p:cNvPr id="279" name="Group 278"/>
            <p:cNvGrpSpPr/>
            <p:nvPr/>
          </p:nvGrpSpPr>
          <p:grpSpPr>
            <a:xfrm>
              <a:off x="3586163" y="720820"/>
              <a:ext cx="2034377" cy="1761925"/>
              <a:chOff x="3497675" y="750316"/>
              <a:chExt cx="2034377" cy="1761925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4032923" y="750316"/>
                <a:ext cx="1499129" cy="1761925"/>
                <a:chOff x="4032923" y="750316"/>
                <a:chExt cx="1499129" cy="1761925"/>
              </a:xfrm>
            </p:grpSpPr>
            <p:pic>
              <p:nvPicPr>
                <p:cNvPr id="177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083353" y="916670"/>
                  <a:ext cx="1398286" cy="1210942"/>
                </a:xfrm>
                <a:prstGeom prst="rect">
                  <a:avLst/>
                </a:prstGeom>
                <a:noFill/>
                <a:ln w="6350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79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4032923" y="750316"/>
                  <a:ext cx="1499129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Elevation vs. Slope Scatterplot</a:t>
                  </a:r>
                </a:p>
              </p:txBody>
            </p:sp>
            <p:sp>
              <p:nvSpPr>
                <p:cNvPr id="172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4265066" y="2235242"/>
                  <a:ext cx="101181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Data Space</a:t>
                  </a:r>
                </a:p>
              </p:txBody>
            </p:sp>
          </p:grpSp>
          <p:cxnSp>
            <p:nvCxnSpPr>
              <p:cNvPr id="271" name="Straight Connector 270"/>
              <p:cNvCxnSpPr/>
              <p:nvPr/>
            </p:nvCxnSpPr>
            <p:spPr bwMode="auto">
              <a:xfrm flipV="1">
                <a:off x="3497675" y="1319213"/>
                <a:ext cx="1641063" cy="705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stealth" w="med" len="lg"/>
              </a:ln>
              <a:effectLst/>
            </p:spPr>
          </p:cxnSp>
        </p:grpSp>
        <p:sp>
          <p:nvSpPr>
            <p:cNvPr id="295" name="TextBox 89"/>
            <p:cNvSpPr txBox="1">
              <a:spLocks noChangeArrowheads="1"/>
            </p:cNvSpPr>
            <p:nvPr/>
          </p:nvSpPr>
          <p:spPr bwMode="auto">
            <a:xfrm>
              <a:off x="4132763" y="2093621"/>
              <a:ext cx="12381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Elevation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Wingdings" pitchFamily="2" charset="2"/>
                </a:rPr>
                <a:t>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TextBox 89"/>
            <p:cNvSpPr txBox="1">
              <a:spLocks noChangeArrowheads="1"/>
            </p:cNvSpPr>
            <p:nvPr/>
          </p:nvSpPr>
          <p:spPr bwMode="auto">
            <a:xfrm rot="-5400000">
              <a:off x="3858916" y="1743694"/>
              <a:ext cx="5544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Slope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Wingdings" pitchFamily="2" charset="2"/>
                </a:rPr>
                <a:t>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325767" y="868328"/>
            <a:ext cx="4003706" cy="1614417"/>
            <a:chOff x="4325767" y="897824"/>
            <a:chExt cx="4003706" cy="1614417"/>
          </a:xfrm>
        </p:grpSpPr>
        <p:sp>
          <p:nvSpPr>
            <p:cNvPr id="185" name="TextBox 233"/>
            <p:cNvSpPr txBox="1">
              <a:spLocks noChangeArrowheads="1"/>
            </p:cNvSpPr>
            <p:nvPr/>
          </p:nvSpPr>
          <p:spPr bwMode="auto">
            <a:xfrm>
              <a:off x="6665521" y="2235242"/>
              <a:ext cx="15359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Geographic Space</a:t>
              </a: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6653130" y="907251"/>
              <a:ext cx="1676343" cy="1353237"/>
              <a:chOff x="6653130" y="907251"/>
              <a:chExt cx="1676343" cy="1353237"/>
            </a:xfrm>
          </p:grpSpPr>
          <p:pic>
            <p:nvPicPr>
              <p:cNvPr id="209" name="Picture 1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71077" y="994619"/>
                <a:ext cx="94640" cy="28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0" name="TextBox 258"/>
              <p:cNvSpPr txBox="1">
                <a:spLocks noChangeArrowheads="1"/>
              </p:cNvSpPr>
              <p:nvPr/>
            </p:nvSpPr>
            <p:spPr bwMode="auto">
              <a:xfrm>
                <a:off x="7814588" y="953717"/>
                <a:ext cx="51488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Cluster 1</a:t>
                </a:r>
              </a:p>
            </p:txBody>
          </p:sp>
          <p:sp>
            <p:nvSpPr>
              <p:cNvPr id="211" name="TextBox 259"/>
              <p:cNvSpPr txBox="1">
                <a:spLocks noChangeArrowheads="1"/>
              </p:cNvSpPr>
              <p:nvPr/>
            </p:nvSpPr>
            <p:spPr bwMode="auto">
              <a:xfrm>
                <a:off x="7814588" y="1043359"/>
                <a:ext cx="51488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Cluster 2</a:t>
                </a:r>
              </a:p>
            </p:txBody>
          </p:sp>
          <p:sp>
            <p:nvSpPr>
              <p:cNvPr id="212" name="TextBox 260"/>
              <p:cNvSpPr txBox="1">
                <a:spLocks noChangeArrowheads="1"/>
              </p:cNvSpPr>
              <p:nvPr/>
            </p:nvSpPr>
            <p:spPr bwMode="auto">
              <a:xfrm>
                <a:off x="7814588" y="1127147"/>
                <a:ext cx="51488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Cluster 3</a:t>
                </a:r>
              </a:p>
            </p:txBody>
          </p:sp>
          <p:pic>
            <p:nvPicPr>
              <p:cNvPr id="205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26249" y="907251"/>
                <a:ext cx="978590" cy="979637"/>
              </a:xfrm>
              <a:prstGeom prst="rect">
                <a:avLst/>
              </a:prstGeom>
              <a:noFill/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6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529388" y="1562626"/>
                <a:ext cx="633206" cy="633206"/>
              </a:xfrm>
              <a:prstGeom prst="rect">
                <a:avLst/>
              </a:prstGeom>
              <a:noFill/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7" name="TextBox 255"/>
              <p:cNvSpPr txBox="1">
                <a:spLocks noChangeArrowheads="1"/>
              </p:cNvSpPr>
              <p:nvPr/>
            </p:nvSpPr>
            <p:spPr bwMode="auto">
              <a:xfrm>
                <a:off x="6653130" y="1886048"/>
                <a:ext cx="74892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Two Clusters</a:t>
                </a:r>
              </a:p>
            </p:txBody>
          </p:sp>
          <p:sp>
            <p:nvSpPr>
              <p:cNvPr id="208" name="TextBox 256"/>
              <p:cNvSpPr txBox="1">
                <a:spLocks noChangeArrowheads="1"/>
              </p:cNvSpPr>
              <p:nvPr/>
            </p:nvSpPr>
            <p:spPr bwMode="auto">
              <a:xfrm>
                <a:off x="6758405" y="2060433"/>
                <a:ext cx="81304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Three Clusters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4325767" y="897824"/>
              <a:ext cx="944422" cy="1239764"/>
              <a:chOff x="4325767" y="897824"/>
              <a:chExt cx="944422" cy="1239764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4384420" y="1937533"/>
                <a:ext cx="569387" cy="200055"/>
                <a:chOff x="5732207" y="1818373"/>
                <a:chExt cx="569387" cy="200055"/>
              </a:xfrm>
            </p:grpSpPr>
            <p:pic>
              <p:nvPicPr>
                <p:cNvPr id="200" name="Picture 14"/>
                <p:cNvPicPr preferRelativeResize="0">
                  <a:picLocks noChangeArrowheads="1"/>
                </p:cNvPicPr>
                <p:nvPr/>
              </p:nvPicPr>
              <p:blipFill>
                <a:blip r:embed="rId13" cstate="print">
                  <a:lum bright="10000"/>
                </a:blip>
                <a:srcRect/>
                <a:stretch>
                  <a:fillRect/>
                </a:stretch>
              </p:blipFill>
              <p:spPr bwMode="auto">
                <a:xfrm>
                  <a:off x="5818483" y="1867450"/>
                  <a:ext cx="396835" cy="101901"/>
                </a:xfrm>
                <a:prstGeom prst="rect">
                  <a:avLst/>
                </a:prstGeom>
                <a:noFill/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01" name="TextBox 249"/>
                <p:cNvSpPr txBox="1">
                  <a:spLocks noChangeArrowheads="1"/>
                </p:cNvSpPr>
                <p:nvPr/>
              </p:nvSpPr>
              <p:spPr bwMode="auto">
                <a:xfrm>
                  <a:off x="5732207" y="1818373"/>
                  <a:ext cx="569387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 1</a:t>
                  </a: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4325767" y="1072142"/>
                <a:ext cx="944422" cy="953472"/>
                <a:chOff x="4325767" y="1029183"/>
                <a:chExt cx="944422" cy="953472"/>
              </a:xfrm>
            </p:grpSpPr>
            <p:sp>
              <p:nvSpPr>
                <p:cNvPr id="199" name="Freeform 198"/>
                <p:cNvSpPr/>
                <p:nvPr/>
              </p:nvSpPr>
              <p:spPr bwMode="auto">
                <a:xfrm>
                  <a:off x="4330324" y="1029183"/>
                  <a:ext cx="939865" cy="953472"/>
                </a:xfrm>
                <a:custGeom>
                  <a:avLst/>
                  <a:gdLst>
                    <a:gd name="connsiteX0" fmla="*/ 0 w 1529443"/>
                    <a:gd name="connsiteY0" fmla="*/ 0 h 1551214"/>
                    <a:gd name="connsiteX1" fmla="*/ 29936 w 1529443"/>
                    <a:gd name="connsiteY1" fmla="*/ 155121 h 1551214"/>
                    <a:gd name="connsiteX2" fmla="*/ 19050 w 1529443"/>
                    <a:gd name="connsiteY2" fmla="*/ 266700 h 1551214"/>
                    <a:gd name="connsiteX3" fmla="*/ 136071 w 1529443"/>
                    <a:gd name="connsiteY3" fmla="*/ 370114 h 1551214"/>
                    <a:gd name="connsiteX4" fmla="*/ 326571 w 1529443"/>
                    <a:gd name="connsiteY4" fmla="*/ 484414 h 1551214"/>
                    <a:gd name="connsiteX5" fmla="*/ 375557 w 1529443"/>
                    <a:gd name="connsiteY5" fmla="*/ 533400 h 1551214"/>
                    <a:gd name="connsiteX6" fmla="*/ 549728 w 1529443"/>
                    <a:gd name="connsiteY6" fmla="*/ 653142 h 1551214"/>
                    <a:gd name="connsiteX7" fmla="*/ 557893 w 1529443"/>
                    <a:gd name="connsiteY7" fmla="*/ 838200 h 1551214"/>
                    <a:gd name="connsiteX8" fmla="*/ 696686 w 1529443"/>
                    <a:gd name="connsiteY8" fmla="*/ 936171 h 1551214"/>
                    <a:gd name="connsiteX9" fmla="*/ 794657 w 1529443"/>
                    <a:gd name="connsiteY9" fmla="*/ 1001485 h 1551214"/>
                    <a:gd name="connsiteX10" fmla="*/ 928007 w 1529443"/>
                    <a:gd name="connsiteY10" fmla="*/ 1028700 h 1551214"/>
                    <a:gd name="connsiteX11" fmla="*/ 1164771 w 1529443"/>
                    <a:gd name="connsiteY11" fmla="*/ 1303564 h 1551214"/>
                    <a:gd name="connsiteX12" fmla="*/ 1485900 w 1529443"/>
                    <a:gd name="connsiteY12" fmla="*/ 1524000 h 1551214"/>
                    <a:gd name="connsiteX13" fmla="*/ 1529443 w 1529443"/>
                    <a:gd name="connsiteY13" fmla="*/ 1551214 h 1551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9443" h="1551214">
                      <a:moveTo>
                        <a:pt x="0" y="0"/>
                      </a:moveTo>
                      <a:lnTo>
                        <a:pt x="29936" y="155121"/>
                      </a:lnTo>
                      <a:lnTo>
                        <a:pt x="19050" y="266700"/>
                      </a:lnTo>
                      <a:lnTo>
                        <a:pt x="136071" y="370114"/>
                      </a:lnTo>
                      <a:lnTo>
                        <a:pt x="326571" y="484414"/>
                      </a:lnTo>
                      <a:lnTo>
                        <a:pt x="375557" y="533400"/>
                      </a:lnTo>
                      <a:lnTo>
                        <a:pt x="549728" y="653142"/>
                      </a:lnTo>
                      <a:lnTo>
                        <a:pt x="557893" y="838200"/>
                      </a:lnTo>
                      <a:lnTo>
                        <a:pt x="696686" y="936171"/>
                      </a:lnTo>
                      <a:lnTo>
                        <a:pt x="794657" y="1001485"/>
                      </a:lnTo>
                      <a:lnTo>
                        <a:pt x="928007" y="1028700"/>
                      </a:lnTo>
                      <a:lnTo>
                        <a:pt x="1164771" y="1303564"/>
                      </a:lnTo>
                      <a:lnTo>
                        <a:pt x="1485900" y="1524000"/>
                      </a:lnTo>
                      <a:lnTo>
                        <a:pt x="1529443" y="1551214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0000"/>
                  </a:solidFill>
                  <a:prstDash val="sysDash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90"/>
                <p:cNvSpPr>
                  <a:spLocks noChangeAspect="1"/>
                </p:cNvSpPr>
                <p:nvPr/>
              </p:nvSpPr>
              <p:spPr bwMode="auto">
                <a:xfrm>
                  <a:off x="4325767" y="1058489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 bwMode="auto">
                <a:xfrm>
                  <a:off x="4328907" y="1177804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 bwMode="auto">
                <a:xfrm>
                  <a:off x="4332047" y="1106633"/>
                  <a:ext cx="17793" cy="17793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>
                  <a:spLocks noChangeAspect="1"/>
                </p:cNvSpPr>
                <p:nvPr/>
              </p:nvSpPr>
              <p:spPr bwMode="auto">
                <a:xfrm>
                  <a:off x="4516252" y="1310725"/>
                  <a:ext cx="16746" cy="17792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>
                  <a:spLocks noChangeAspect="1"/>
                </p:cNvSpPr>
                <p:nvPr/>
              </p:nvSpPr>
              <p:spPr bwMode="auto">
                <a:xfrm>
                  <a:off x="4653360" y="1413294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 bwMode="auto">
                <a:xfrm>
                  <a:off x="4548698" y="1341077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/>
                <p:cNvSpPr>
                  <a:spLocks noChangeAspect="1"/>
                </p:cNvSpPr>
                <p:nvPr/>
              </p:nvSpPr>
              <p:spPr bwMode="auto">
                <a:xfrm>
                  <a:off x="4397984" y="1240601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 bwMode="auto">
                <a:xfrm>
                  <a:off x="5030143" y="1815196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 bwMode="auto">
                <a:xfrm>
                  <a:off x="5219765" y="1950210"/>
                  <a:ext cx="16746" cy="16746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4681972" y="897824"/>
                <a:ext cx="569387" cy="200055"/>
                <a:chOff x="3291324" y="764375"/>
                <a:chExt cx="569387" cy="200055"/>
              </a:xfrm>
            </p:grpSpPr>
            <p:pic>
              <p:nvPicPr>
                <p:cNvPr id="190" name="Picture 15"/>
                <p:cNvPicPr preferRelativeResize="0">
                  <a:picLocks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372338" y="812197"/>
                  <a:ext cx="407359" cy="104411"/>
                </a:xfrm>
                <a:prstGeom prst="rect">
                  <a:avLst/>
                </a:prstGeom>
                <a:noFill/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03" name="TextBox 251"/>
                <p:cNvSpPr txBox="1">
                  <a:spLocks noChangeArrowheads="1"/>
                </p:cNvSpPr>
                <p:nvPr/>
              </p:nvSpPr>
              <p:spPr bwMode="auto">
                <a:xfrm>
                  <a:off x="3291324" y="764375"/>
                  <a:ext cx="569387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 2</a:t>
                  </a:r>
                </a:p>
              </p:txBody>
            </p:sp>
          </p:grpSp>
        </p:grpSp>
        <p:grpSp>
          <p:nvGrpSpPr>
            <p:cNvPr id="261" name="Group 260"/>
            <p:cNvGrpSpPr/>
            <p:nvPr/>
          </p:nvGrpSpPr>
          <p:grpSpPr>
            <a:xfrm>
              <a:off x="5633885" y="946859"/>
              <a:ext cx="1032387" cy="861774"/>
              <a:chOff x="5633885" y="946859"/>
              <a:chExt cx="1032387" cy="861774"/>
            </a:xfrm>
          </p:grpSpPr>
          <p:cxnSp>
            <p:nvCxnSpPr>
              <p:cNvPr id="186" name="Straight Connector 185"/>
              <p:cNvCxnSpPr/>
              <p:nvPr/>
            </p:nvCxnSpPr>
            <p:spPr bwMode="auto">
              <a:xfrm>
                <a:off x="5919736" y="1758863"/>
                <a:ext cx="457200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259" name="TextBox 54"/>
              <p:cNvSpPr txBox="1">
                <a:spLocks noChangeArrowheads="1"/>
              </p:cNvSpPr>
              <p:nvPr/>
            </p:nvSpPr>
            <p:spPr bwMode="auto">
              <a:xfrm>
                <a:off x="5633885" y="946859"/>
                <a:ext cx="1032387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…data</a:t>
                </a:r>
                <a:r>
                  <a:rPr kumimoji="0" lang="en-US" sz="70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7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pairs are grouped into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similar  response patterns—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" i="1" kern="0" dirty="0" smtClean="0">
                  <a:solidFill>
                    <a:srgbClr val="000000"/>
                  </a:solidFill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C1= </a:t>
                </a:r>
                <a:r>
                  <a:rPr kumimoji="0" lang="en-US" sz="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Low, Low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" kern="0" dirty="0" smtClean="0">
                    <a:solidFill>
                      <a:srgbClr val="000000"/>
                    </a:solidFill>
                  </a:rPr>
                  <a:t>C2= </a:t>
                </a:r>
                <a:r>
                  <a:rPr lang="en-US" sz="600" b="1" kern="0" dirty="0" smtClean="0">
                    <a:solidFill>
                      <a:srgbClr val="000000"/>
                    </a:solidFill>
                  </a:rPr>
                  <a:t>High, High</a:t>
                </a:r>
                <a:r>
                  <a:rPr kumimoji="0" lang="en-US" sz="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2" name="Group 341"/>
          <p:cNvGrpSpPr/>
          <p:nvPr/>
        </p:nvGrpSpPr>
        <p:grpSpPr>
          <a:xfrm>
            <a:off x="5994545" y="2419583"/>
            <a:ext cx="2266507" cy="1133969"/>
            <a:chOff x="5994545" y="2399919"/>
            <a:chExt cx="2266507" cy="1133969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85104" y="2399919"/>
              <a:ext cx="1375948" cy="108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" name="TextBox 20"/>
            <p:cNvSpPr txBox="1">
              <a:spLocks noChangeArrowheads="1"/>
            </p:cNvSpPr>
            <p:nvPr/>
          </p:nvSpPr>
          <p:spPr bwMode="auto">
            <a:xfrm>
              <a:off x="6941335" y="3272278"/>
              <a:ext cx="1263487" cy="2616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sz="9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=</a:t>
              </a:r>
              <a:r>
                <a:rPr lang="en-US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.432 </a:t>
              </a:r>
              <a:r>
                <a:rPr lang="en-US" sz="9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Aggregated</a:t>
              </a:r>
              <a:endParaRPr lang="en-US" sz="900" b="1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29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94545" y="2475271"/>
              <a:ext cx="863993" cy="86190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40" name="Straight Connector 339"/>
            <p:cNvCxnSpPr/>
            <p:nvPr/>
          </p:nvCxnSpPr>
          <p:spPr bwMode="auto">
            <a:xfrm flipV="1">
              <a:off x="6599788" y="3000371"/>
              <a:ext cx="1182737" cy="2149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4891691" y="996737"/>
            <a:ext cx="3439128" cy="3014824"/>
            <a:chOff x="4891691" y="996737"/>
            <a:chExt cx="3439128" cy="3014824"/>
          </a:xfrm>
        </p:grpSpPr>
        <p:sp>
          <p:nvSpPr>
            <p:cNvPr id="118" name="TextBox 19"/>
            <p:cNvSpPr txBox="1">
              <a:spLocks noChangeArrowheads="1"/>
            </p:cNvSpPr>
            <p:nvPr/>
          </p:nvSpPr>
          <p:spPr bwMode="auto">
            <a:xfrm>
              <a:off x="6745896" y="2477985"/>
              <a:ext cx="1516762" cy="35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Banquet Table</a:t>
              </a: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6684827" y="1239335"/>
              <a:ext cx="1585718" cy="1315225"/>
              <a:chOff x="6104739" y="1150847"/>
              <a:chExt cx="1585718" cy="1241248"/>
            </a:xfrm>
          </p:grpSpPr>
          <p:pic>
            <p:nvPicPr>
              <p:cNvPr id="120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7409043" y="1159543"/>
                <a:ext cx="281414" cy="210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 flipH="1">
                <a:off x="6550574" y="1490807"/>
                <a:ext cx="523303" cy="447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6807483" y="1302643"/>
                <a:ext cx="426073" cy="31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7191660" y="1505038"/>
                <a:ext cx="466388" cy="347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7014590" y="1746171"/>
                <a:ext cx="611047" cy="456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6104739" y="1774633"/>
                <a:ext cx="827641" cy="61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7314976" y="1315293"/>
                <a:ext cx="349395" cy="26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17" descr="http://l.thumbs.canstockphoto.com/canstock074690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0000">
                <a:off x="7007476" y="1150847"/>
                <a:ext cx="319357" cy="237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207052" flipH="1">
                <a:off x="7412811" y="1624218"/>
                <a:ext cx="61169" cy="33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64779" flipH="1">
                <a:off x="7380062" y="1617763"/>
                <a:ext cx="61169" cy="33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058941" flipH="1">
                <a:off x="7397594" y="1641321"/>
                <a:ext cx="61168" cy="33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2403">
                <a:off x="6990574" y="1399238"/>
                <a:ext cx="47669" cy="29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044676">
                <a:off x="7013520" y="1411972"/>
                <a:ext cx="47669" cy="29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250514">
                <a:off x="6985389" y="1424576"/>
                <a:ext cx="47669" cy="29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276507" flipH="1">
                <a:off x="7157381" y="1216925"/>
                <a:ext cx="34213" cy="24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934234" flipH="1">
                <a:off x="7138454" y="1219880"/>
                <a:ext cx="34213" cy="24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28396" flipH="1">
                <a:off x="7148370" y="1240559"/>
                <a:ext cx="34213" cy="24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276507" flipH="1">
                <a:off x="7548834" y="1215996"/>
                <a:ext cx="30728" cy="2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20934234" flipH="1">
                <a:off x="7523372" y="1217733"/>
                <a:ext cx="30728" cy="2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28396" flipH="1">
                <a:off x="7532116" y="1237100"/>
                <a:ext cx="30728" cy="2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0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276507" flipH="1">
                <a:off x="7478370" y="1392918"/>
                <a:ext cx="44042" cy="24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1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20934234" flipH="1">
                <a:off x="7454387" y="1394844"/>
                <a:ext cx="44042" cy="24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28396" flipH="1">
                <a:off x="7474057" y="1414286"/>
                <a:ext cx="44042" cy="24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7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1012948">
                <a:off x="6429630" y="1961216"/>
                <a:ext cx="110414" cy="92396"/>
              </a:xfrm>
              <a:prstGeom prst="rect">
                <a:avLst/>
              </a:prstGeom>
              <a:noFill/>
            </p:spPr>
          </p:pic>
          <p:pic>
            <p:nvPicPr>
              <p:cNvPr id="158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355221">
                <a:off x="6487590" y="1986000"/>
                <a:ext cx="110414" cy="92396"/>
              </a:xfrm>
              <a:prstGeom prst="rect">
                <a:avLst/>
              </a:prstGeom>
              <a:noFill/>
            </p:spPr>
          </p:pic>
          <p:pic>
            <p:nvPicPr>
              <p:cNvPr id="159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561059">
                <a:off x="6448949" y="2021800"/>
                <a:ext cx="110414" cy="92396"/>
              </a:xfrm>
              <a:prstGeom prst="rect">
                <a:avLst/>
              </a:prstGeom>
              <a:noFill/>
            </p:spPr>
          </p:pic>
          <p:cxnSp>
            <p:nvCxnSpPr>
              <p:cNvPr id="153" name="Straight Connector 152"/>
              <p:cNvCxnSpPr/>
              <p:nvPr/>
            </p:nvCxnSpPr>
            <p:spPr bwMode="auto">
              <a:xfrm flipV="1">
                <a:off x="6492355" y="2096190"/>
                <a:ext cx="61990" cy="17711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rot="16200000" flipV="1">
                <a:off x="6438113" y="2061874"/>
                <a:ext cx="69739" cy="3652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6430365" y="2000991"/>
                <a:ext cx="36529" cy="34316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 rot="10800000">
                <a:off x="6545489" y="2069623"/>
                <a:ext cx="3763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49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587052" flipH="1">
                <a:off x="7300510" y="1877411"/>
                <a:ext cx="80867" cy="77707"/>
              </a:xfrm>
              <a:prstGeom prst="rect">
                <a:avLst/>
              </a:prstGeom>
              <a:noFill/>
            </p:spPr>
          </p:pic>
          <p:pic>
            <p:nvPicPr>
              <p:cNvPr id="150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20244779" flipH="1">
                <a:off x="7258061" y="1898255"/>
                <a:ext cx="80867" cy="77707"/>
              </a:xfrm>
              <a:prstGeom prst="rect">
                <a:avLst/>
              </a:prstGeom>
              <a:noFill/>
            </p:spPr>
          </p:pic>
          <p:pic>
            <p:nvPicPr>
              <p:cNvPr id="151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21038941" flipH="1">
                <a:off x="7286361" y="1928364"/>
                <a:ext cx="80867" cy="77707"/>
              </a:xfrm>
              <a:prstGeom prst="rect">
                <a:avLst/>
              </a:prstGeom>
              <a:noFill/>
            </p:spPr>
          </p:pic>
          <p:cxnSp>
            <p:nvCxnSpPr>
              <p:cNvPr id="145" name="Straight Connector 144"/>
              <p:cNvCxnSpPr/>
              <p:nvPr/>
            </p:nvCxnSpPr>
            <p:spPr bwMode="auto">
              <a:xfrm flipH="1" flipV="1">
                <a:off x="7289365" y="1991029"/>
                <a:ext cx="46492" cy="1439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5400000" flipH="1" flipV="1">
                <a:off x="7319806" y="1962802"/>
                <a:ext cx="59776" cy="27673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flipH="1">
                <a:off x="7354676" y="1911328"/>
                <a:ext cx="25460" cy="27673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10800000" flipH="1">
                <a:off x="7273868" y="1968890"/>
                <a:ext cx="2213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41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32948">
                <a:off x="6766898" y="1633145"/>
                <a:ext cx="65315" cy="54659"/>
              </a:xfrm>
              <a:prstGeom prst="rect">
                <a:avLst/>
              </a:prstGeom>
              <a:noFill/>
            </p:spPr>
          </p:pic>
          <p:pic>
            <p:nvPicPr>
              <p:cNvPr id="142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2075221">
                <a:off x="6797386" y="1654615"/>
                <a:ext cx="65315" cy="54659"/>
              </a:xfrm>
              <a:prstGeom prst="rect">
                <a:avLst/>
              </a:prstGeom>
              <a:noFill/>
            </p:spPr>
          </p:pic>
          <p:pic>
            <p:nvPicPr>
              <p:cNvPr id="143" name="Picture 38" descr="C:\Users\Jberry\AppData\Local\Temp\SNAGHTML3daaff39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281059">
                <a:off x="6774207" y="1674283"/>
                <a:ext cx="65315" cy="54661"/>
              </a:xfrm>
              <a:prstGeom prst="rect">
                <a:avLst/>
              </a:prstGeom>
              <a:noFill/>
            </p:spPr>
          </p:pic>
          <p:cxnSp>
            <p:nvCxnSpPr>
              <p:cNvPr id="137" name="Straight Connector 136"/>
              <p:cNvCxnSpPr/>
              <p:nvPr/>
            </p:nvCxnSpPr>
            <p:spPr bwMode="auto">
              <a:xfrm rot="720000" flipV="1">
                <a:off x="6784592" y="1712076"/>
                <a:ext cx="36529" cy="1107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 rot="16920000" flipV="1">
                <a:off x="6755257" y="1671672"/>
                <a:ext cx="40958" cy="2213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rot="720000">
                <a:off x="6760239" y="1632375"/>
                <a:ext cx="27674" cy="24353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 rot="11520000">
                <a:off x="6811159" y="1682188"/>
                <a:ext cx="2324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1691" y="2796077"/>
              <a:ext cx="2649651" cy="12154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242" name="Group 241"/>
            <p:cNvGrpSpPr/>
            <p:nvPr/>
          </p:nvGrpSpPr>
          <p:grpSpPr>
            <a:xfrm>
              <a:off x="5923482" y="996737"/>
              <a:ext cx="2407337" cy="1017632"/>
              <a:chOff x="5923482" y="996737"/>
              <a:chExt cx="2407337" cy="1017632"/>
            </a:xfrm>
          </p:grpSpPr>
          <p:sp>
            <p:nvSpPr>
              <p:cNvPr id="114" name="TextBox 106"/>
              <p:cNvSpPr txBox="1">
                <a:spLocks noChangeArrowheads="1"/>
              </p:cNvSpPr>
              <p:nvPr/>
            </p:nvSpPr>
            <p:spPr bwMode="auto">
              <a:xfrm>
                <a:off x="6299570" y="1558034"/>
                <a:ext cx="93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“Stakeholders”</a:t>
                </a:r>
              </a:p>
            </p:txBody>
          </p:sp>
          <p:sp>
            <p:nvSpPr>
              <p:cNvPr id="115" name="TextBox 107"/>
              <p:cNvSpPr txBox="1">
                <a:spLocks noChangeArrowheads="1"/>
              </p:cNvSpPr>
              <p:nvPr/>
            </p:nvSpPr>
            <p:spPr bwMode="auto">
              <a:xfrm>
                <a:off x="7676473" y="996737"/>
                <a:ext cx="65434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“Publics”</a:t>
                </a:r>
              </a:p>
            </p:txBody>
          </p:sp>
          <p:sp>
            <p:nvSpPr>
              <p:cNvPr id="234" name="TextBox 106"/>
              <p:cNvSpPr txBox="1">
                <a:spLocks noChangeArrowheads="1"/>
              </p:cNvSpPr>
              <p:nvPr/>
            </p:nvSpPr>
            <p:spPr bwMode="auto">
              <a:xfrm>
                <a:off x="6973080" y="1071337"/>
                <a:ext cx="82426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“Regulators”</a:t>
                </a:r>
              </a:p>
            </p:txBody>
          </p:sp>
          <p:sp>
            <p:nvSpPr>
              <p:cNvPr id="235" name="TextBox 106"/>
              <p:cNvSpPr txBox="1">
                <a:spLocks noChangeArrowheads="1"/>
              </p:cNvSpPr>
              <p:nvPr/>
            </p:nvSpPr>
            <p:spPr bwMode="auto">
              <a:xfrm>
                <a:off x="6530631" y="1317142"/>
                <a:ext cx="9877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“Policy</a:t>
                </a:r>
                <a:r>
                  <a:rPr lang="en-US" sz="800" b="1" kern="0" dirty="0" smtClean="0">
                    <a:solidFill>
                      <a:sysClr val="windowText" lastClr="000000"/>
                    </a:solidFill>
                  </a:rPr>
                  <a:t>-makers</a:t>
                </a: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”</a:t>
                </a:r>
              </a:p>
            </p:txBody>
          </p:sp>
          <p:sp>
            <p:nvSpPr>
              <p:cNvPr id="236" name="TextBox 106"/>
              <p:cNvSpPr txBox="1">
                <a:spLocks noChangeArrowheads="1"/>
              </p:cNvSpPr>
              <p:nvPr/>
            </p:nvSpPr>
            <p:spPr bwMode="auto">
              <a:xfrm>
                <a:off x="5923482" y="1798925"/>
                <a:ext cx="111280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“Decision-makers”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969092" y="818684"/>
            <a:ext cx="5777886" cy="2397917"/>
            <a:chOff x="969092" y="818684"/>
            <a:chExt cx="5777886" cy="2397917"/>
          </a:xfrm>
        </p:grpSpPr>
        <p:grpSp>
          <p:nvGrpSpPr>
            <p:cNvPr id="84" name="Group 83"/>
            <p:cNvGrpSpPr/>
            <p:nvPr/>
          </p:nvGrpSpPr>
          <p:grpSpPr>
            <a:xfrm>
              <a:off x="1027128" y="818684"/>
              <a:ext cx="1732390" cy="633180"/>
              <a:chOff x="1027128" y="818684"/>
              <a:chExt cx="1732390" cy="633180"/>
            </a:xfrm>
          </p:grpSpPr>
          <p:pic>
            <p:nvPicPr>
              <p:cNvPr id="176" name="Picture 2" descr="C:\Users\Jberry\AppData\Local\Temp\SNAGHTML4bac0ecc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lum bright="4000" contrast="5000"/>
              </a:blip>
              <a:srcRect/>
              <a:stretch>
                <a:fillRect/>
              </a:stretch>
            </p:blipFill>
            <p:spPr bwMode="auto">
              <a:xfrm>
                <a:off x="1027128" y="818684"/>
                <a:ext cx="1732390" cy="633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7" name="Rectangle 81"/>
              <p:cNvSpPr>
                <a:spLocks noChangeArrowheads="1"/>
              </p:cNvSpPr>
              <p:nvPr/>
            </p:nvSpPr>
            <p:spPr bwMode="auto">
              <a:xfrm>
                <a:off x="1178241" y="934916"/>
                <a:ext cx="15103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Future Directions: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69092" y="1632155"/>
              <a:ext cx="5777886" cy="1584446"/>
              <a:chOff x="969092" y="1632155"/>
              <a:chExt cx="5777886" cy="1584446"/>
            </a:xfrm>
          </p:grpSpPr>
          <p:sp>
            <p:nvSpPr>
              <p:cNvPr id="189" name="TextBox 17"/>
              <p:cNvSpPr txBox="1">
                <a:spLocks noChangeArrowheads="1"/>
              </p:cNvSpPr>
              <p:nvPr/>
            </p:nvSpPr>
            <p:spPr bwMode="auto">
              <a:xfrm>
                <a:off x="1481105" y="2878047"/>
                <a:ext cx="87876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Podium</a:t>
                </a:r>
              </a:p>
            </p:txBody>
          </p:sp>
          <p:sp>
            <p:nvSpPr>
              <p:cNvPr id="185" name="TextBox 28"/>
              <p:cNvSpPr txBox="1">
                <a:spLocks noChangeArrowheads="1"/>
              </p:cNvSpPr>
              <p:nvPr/>
            </p:nvSpPr>
            <p:spPr bwMode="auto">
              <a:xfrm>
                <a:off x="2371622" y="2643187"/>
                <a:ext cx="437535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Historically </a:t>
                </a:r>
                <a:r>
                  <a:rPr kumimoji="0" lang="en-US" sz="1100" b="1" i="0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Ecosystem Sustainability </a:t>
                </a:r>
                <a:r>
                  <a:rPr kumimoji="0" lang="en-US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and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100" b="1" i="0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Economic Viability</a:t>
                </a:r>
                <a:r>
                  <a:rPr kumimoji="0" lang="en-US" sz="1100" b="0" i="0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have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dominated Natural Resources discussion, policy and management.  </a:t>
                </a:r>
              </a:p>
            </p:txBody>
          </p:sp>
          <p:pic>
            <p:nvPicPr>
              <p:cNvPr id="7169" name="Picture 1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80596" y="2153260"/>
                <a:ext cx="2157408" cy="549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69092" y="1632155"/>
                <a:ext cx="1921592" cy="129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2700" y="410488"/>
            <a:ext cx="91440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latin typeface="+mj-lt"/>
                <a:ea typeface="+mj-ea"/>
                <a:cs typeface="+mj-cs"/>
              </a:rPr>
              <a:t>The Softer Side of GIS </a:t>
            </a:r>
            <a:r>
              <a:rPr lang="en-US" sz="1400" i="1" kern="0" dirty="0">
                <a:latin typeface="+mj-lt"/>
                <a:cs typeface="+mn-cs"/>
              </a:rPr>
              <a:t>(The NR Experience)</a:t>
            </a:r>
            <a:endParaRPr lang="en-US" sz="1400" i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1311291" y="795246"/>
            <a:ext cx="5753844" cy="664144"/>
            <a:chOff x="1311291" y="795246"/>
            <a:chExt cx="5753844" cy="664144"/>
          </a:xfrm>
        </p:grpSpPr>
        <p:sp>
          <p:nvSpPr>
            <p:cNvPr id="178" name="Rectangle 82"/>
            <p:cNvSpPr>
              <a:spLocks noChangeArrowheads="1"/>
            </p:cNvSpPr>
            <p:nvPr/>
          </p:nvSpPr>
          <p:spPr bwMode="auto">
            <a:xfrm>
              <a:off x="1311291" y="1120836"/>
              <a:ext cx="12442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itchFamily="18" charset="2"/>
                <a:buChar char=""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Social Acceptability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as 3</a:t>
              </a:r>
              <a:r>
                <a:rPr kumimoji="0" lang="en-US" sz="8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rd</a:t>
              </a: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filter/rail</a:t>
              </a:r>
            </a:p>
          </p:txBody>
        </p:sp>
        <p:sp>
          <p:nvSpPr>
            <p:cNvPr id="199" name="TextBox 96"/>
            <p:cNvSpPr txBox="1">
              <a:spLocks noChangeArrowheads="1"/>
            </p:cNvSpPr>
            <p:nvPr/>
          </p:nvSpPr>
          <p:spPr bwMode="auto">
            <a:xfrm>
              <a:off x="3092574" y="795246"/>
              <a:ext cx="39725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Spatial  Reasoning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, Dialog and Consensus Building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789547" y="3085544"/>
            <a:ext cx="5539507" cy="1535620"/>
            <a:chOff x="1789547" y="3085544"/>
            <a:chExt cx="5539507" cy="1535620"/>
          </a:xfrm>
        </p:grpSpPr>
        <p:pic>
          <p:nvPicPr>
            <p:cNvPr id="208" name="Picture 4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000">
              <a:off x="1877961" y="3175818"/>
              <a:ext cx="2827206" cy="855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10" name="TextBox 18"/>
            <p:cNvSpPr txBox="1">
              <a:spLocks noChangeArrowheads="1"/>
            </p:cNvSpPr>
            <p:nvPr/>
          </p:nvSpPr>
          <p:spPr bwMode="auto">
            <a:xfrm>
              <a:off x="3825766" y="3085544"/>
              <a:ext cx="146706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Inter-disciplinary 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Team Table</a:t>
              </a:r>
            </a:p>
          </p:txBody>
        </p:sp>
        <p:pic>
          <p:nvPicPr>
            <p:cNvPr id="209" name="Picture 7" descr="http://sites.google.com/site/projectyear2savant/CLIPART_OF_15195_SM_2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5577" y="3490452"/>
              <a:ext cx="1147446" cy="86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" name="TextBox 101"/>
            <p:cNvSpPr txBox="1">
              <a:spLocks noChangeArrowheads="1"/>
            </p:cNvSpPr>
            <p:nvPr/>
          </p:nvSpPr>
          <p:spPr bwMode="auto">
            <a:xfrm>
              <a:off x="3450835" y="4017131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“-</a:t>
              </a:r>
              <a:r>
                <a:rPr kumimoji="0" lang="en-US" sz="1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ists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”</a:t>
              </a:r>
            </a:p>
          </p:txBody>
        </p:sp>
        <p:sp>
          <p:nvSpPr>
            <p:cNvPr id="205" name="TextBox 103"/>
            <p:cNvSpPr txBox="1">
              <a:spLocks noChangeArrowheads="1"/>
            </p:cNvSpPr>
            <p:nvPr/>
          </p:nvSpPr>
          <p:spPr bwMode="auto">
            <a:xfrm>
              <a:off x="5012999" y="4017131"/>
              <a:ext cx="9300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“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</a:t>
              </a:r>
              <a:r>
                <a:rPr kumimoji="0" lang="en-US" sz="1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ologists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”</a:t>
              </a: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1789547" y="4297907"/>
              <a:ext cx="5539507" cy="323257"/>
              <a:chOff x="1789547" y="4297907"/>
              <a:chExt cx="5539507" cy="323257"/>
            </a:xfrm>
          </p:grpSpPr>
          <p:pic>
            <p:nvPicPr>
              <p:cNvPr id="214" name="Picture 1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6200000">
                <a:off x="4511004" y="1869818"/>
                <a:ext cx="83022" cy="541966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15" name="Straight Arrow Connector 214"/>
              <p:cNvCxnSpPr/>
              <p:nvPr/>
            </p:nvCxnSpPr>
            <p:spPr bwMode="auto">
              <a:xfrm>
                <a:off x="6115548" y="4428159"/>
                <a:ext cx="685800" cy="1107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16" name="TextBox 23"/>
              <p:cNvSpPr txBox="1">
                <a:spLocks noChangeArrowheads="1"/>
              </p:cNvSpPr>
              <p:nvPr/>
            </p:nvSpPr>
            <p:spPr bwMode="auto">
              <a:xfrm>
                <a:off x="2926910" y="4297907"/>
                <a:ext cx="325121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Increasing Social Science &amp; Diverse Involvement</a:t>
                </a:r>
              </a:p>
            </p:txBody>
          </p:sp>
          <p:sp>
            <p:nvSpPr>
              <p:cNvPr id="212" name="TextBox 78"/>
              <p:cNvSpPr txBox="1">
                <a:spLocks noChangeArrowheads="1"/>
              </p:cNvSpPr>
              <p:nvPr/>
            </p:nvSpPr>
            <p:spPr bwMode="auto">
              <a:xfrm>
                <a:off x="1789547" y="4297907"/>
                <a:ext cx="56938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1970s</a:t>
                </a:r>
              </a:p>
            </p:txBody>
          </p:sp>
          <p:sp>
            <p:nvSpPr>
              <p:cNvPr id="213" name="TextBox 79"/>
              <p:cNvSpPr txBox="1">
                <a:spLocks noChangeArrowheads="1"/>
              </p:cNvSpPr>
              <p:nvPr/>
            </p:nvSpPr>
            <p:spPr bwMode="auto">
              <a:xfrm>
                <a:off x="6759667" y="4297907"/>
                <a:ext cx="56938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2010s</a:t>
                </a:r>
              </a:p>
            </p:txBody>
          </p:sp>
          <p:cxnSp>
            <p:nvCxnSpPr>
              <p:cNvPr id="220" name="Straight Arrow Connector 219"/>
              <p:cNvCxnSpPr/>
              <p:nvPr/>
            </p:nvCxnSpPr>
            <p:spPr bwMode="auto">
              <a:xfrm>
                <a:off x="2335043" y="4428159"/>
                <a:ext cx="640080" cy="1107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tailEnd type="none"/>
              </a:ln>
              <a:effectLst/>
            </p:spPr>
          </p:cxnSp>
        </p:grpSp>
      </p:grpSp>
      <p:grpSp>
        <p:nvGrpSpPr>
          <p:cNvPr id="240" name="Group 239"/>
          <p:cNvGrpSpPr/>
          <p:nvPr/>
        </p:nvGrpSpPr>
        <p:grpSpPr>
          <a:xfrm>
            <a:off x="2944119" y="1080276"/>
            <a:ext cx="3230362" cy="1116375"/>
            <a:chOff x="2944119" y="1080276"/>
            <a:chExt cx="3230362" cy="1116375"/>
          </a:xfrm>
        </p:grpSpPr>
        <p:sp>
          <p:nvSpPr>
            <p:cNvPr id="198" name="TextBox 28"/>
            <p:cNvSpPr txBox="1">
              <a:spLocks noChangeArrowheads="1"/>
            </p:cNvSpPr>
            <p:nvPr/>
          </p:nvSpPr>
          <p:spPr bwMode="auto">
            <a:xfrm>
              <a:off x="2944119" y="1080276"/>
              <a:ext cx="3230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But </a:t>
              </a:r>
              <a:r>
                <a:rPr kumimoji="0" lang="en-US" sz="1100" b="1" i="0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Social Acceptability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has become the critical third filter needed for successful decision-making.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0371" y="1443955"/>
              <a:ext cx="1297858" cy="75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350" y="400298"/>
            <a:ext cx="914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latin typeface="+mj-lt"/>
                <a:ea typeface="+mj-ea"/>
                <a:cs typeface="+mj-cs"/>
              </a:rPr>
              <a:t>So What’s the Point?</a:t>
            </a:r>
            <a:endParaRPr lang="en-US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15" y="2482517"/>
            <a:ext cx="45720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3)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Grid-based map analysis and modeling involving </a:t>
            </a:r>
            <a:r>
              <a:rPr lang="en-US" sz="1400" b="1" dirty="0">
                <a:latin typeface="+mn-lt"/>
                <a:cs typeface="+mn-cs"/>
              </a:rPr>
              <a:t>Spatial Analysis and Spatial Statistics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is in large part,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simply </a:t>
            </a:r>
            <a:r>
              <a:rPr lang="en-US" sz="1400" b="1" dirty="0">
                <a:latin typeface="+mn-lt"/>
                <a:cs typeface="+mn-cs"/>
              </a:rPr>
              <a:t>extensions of traditional mathematics and </a:t>
            </a:r>
            <a:endParaRPr lang="en-US" sz="14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n-lt"/>
                <a:cs typeface="+mn-cs"/>
              </a:rPr>
              <a:t>statistics</a:t>
            </a:r>
            <a:r>
              <a:rPr lang="en-US" sz="1200" dirty="0" smtClean="0">
                <a:latin typeface="+mn-lt"/>
                <a:cs typeface="+mn-cs"/>
              </a:rPr>
              <a:t> concepts and procedures. 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736" y="767355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1) Current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GIS education in NR for the most part insists that non-GIS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students/professionals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interested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 understanding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map analysis and modeling must be tracked into general </a:t>
            </a:r>
            <a:r>
              <a:rPr lang="en-US" sz="1400" b="1" dirty="0" smtClean="0">
                <a:latin typeface="+mn-lt"/>
                <a:cs typeface="+mn-cs"/>
              </a:rPr>
              <a:t>GIS offerings </a:t>
            </a:r>
            <a:r>
              <a:rPr lang="en-US" sz="1400" b="1" dirty="0">
                <a:latin typeface="+mn-lt"/>
                <a:cs typeface="+mn-cs"/>
              </a:rPr>
              <a:t>that are </a:t>
            </a:r>
            <a:r>
              <a:rPr lang="en-US" sz="1400" b="1" dirty="0" smtClean="0">
                <a:latin typeface="+mn-lt"/>
                <a:cs typeface="+mn-cs"/>
              </a:rPr>
              <a:t>primarily designed </a:t>
            </a:r>
            <a:r>
              <a:rPr lang="en-US" sz="1400" b="1" dirty="0">
                <a:latin typeface="+mn-lt"/>
                <a:cs typeface="+mn-cs"/>
              </a:rPr>
              <a:t>for GIS specialists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that the material presented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primarily </a:t>
            </a:r>
            <a:r>
              <a:rPr lang="en-US" sz="1400" b="1" dirty="0" smtClean="0">
                <a:latin typeface="+mn-lt"/>
                <a:cs typeface="+mn-cs"/>
              </a:rPr>
              <a:t>focus </a:t>
            </a:r>
            <a:r>
              <a:rPr lang="en-US" sz="1400" b="1" dirty="0">
                <a:latin typeface="+mn-lt"/>
                <a:cs typeface="+mn-cs"/>
              </a:rPr>
              <a:t>on commercial GIS software mechanics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that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GIS-specialists need to know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for the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workplace.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519" y="3453305"/>
            <a:ext cx="451305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4)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Two paradigm shifts are needed— </a:t>
            </a:r>
            <a:r>
              <a:rPr lang="en-US" sz="1400" b="1" dirty="0">
                <a:latin typeface="+mn-lt"/>
                <a:cs typeface="+mn-cs"/>
              </a:rPr>
              <a:t>recognition by the GIS community that </a:t>
            </a:r>
            <a:r>
              <a:rPr lang="en-US" sz="1400" b="1" u="sng" dirty="0">
                <a:latin typeface="+mn-lt"/>
                <a:cs typeface="+mn-cs"/>
              </a:rPr>
              <a:t>quantitative analysis of maps is a </a:t>
            </a:r>
            <a:r>
              <a:rPr lang="en-US" sz="1400" b="1" u="sng" dirty="0" smtClean="0">
                <a:latin typeface="+mn-lt"/>
                <a:cs typeface="+mn-cs"/>
              </a:rPr>
              <a:t>reality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1400" b="1" dirty="0" smtClean="0">
                <a:latin typeface="+mn-lt"/>
                <a:cs typeface="+mn-cs"/>
              </a:rPr>
              <a:t>recognition </a:t>
            </a:r>
            <a:r>
              <a:rPr lang="en-US" sz="1400" b="1" dirty="0">
                <a:latin typeface="+mn-lt"/>
                <a:cs typeface="+mn-cs"/>
              </a:rPr>
              <a:t>by the STEM community that </a:t>
            </a:r>
            <a:r>
              <a:rPr lang="en-US" sz="1400" b="1" u="sng" dirty="0">
                <a:latin typeface="+mn-lt"/>
                <a:cs typeface="+mn-cs"/>
              </a:rPr>
              <a:t>spatial relationships exist and are </a:t>
            </a:r>
            <a:r>
              <a:rPr lang="en-US" sz="1400" b="1" u="sng" dirty="0" smtClean="0">
                <a:latin typeface="+mn-lt"/>
                <a:cs typeface="+mn-cs"/>
              </a:rPr>
              <a:t>quantifiable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515" y="1710976"/>
            <a:ext cx="7295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However, solutions to complex spatial problems need to </a:t>
            </a:r>
            <a:r>
              <a:rPr lang="en-US" sz="1400" b="1" dirty="0">
                <a:latin typeface="+mn-lt"/>
                <a:cs typeface="+mn-cs"/>
              </a:rPr>
              <a:t>engage “domain expertise”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 GIS–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outreach to other disciplines to establish </a:t>
            </a:r>
            <a:r>
              <a:rPr lang="en-US" sz="1400" b="1" dirty="0">
                <a:latin typeface="+mn-lt"/>
                <a:cs typeface="+mn-cs"/>
              </a:rPr>
              <a:t>spatial reasoning skills needed for effective solutions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that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integrate a </a:t>
            </a:r>
            <a:r>
              <a:rPr lang="en-US" sz="1400" b="1" dirty="0">
                <a:latin typeface="+mn-lt"/>
                <a:cs typeface="+mn-cs"/>
              </a:rPr>
              <a:t>multitude of disciplinary and general public perspectives</a:t>
            </a:r>
            <a:r>
              <a:rPr lang="en-US" sz="1400" dirty="0">
                <a:latin typeface="+mn-lt"/>
                <a:cs typeface="+mn-cs"/>
              </a:rPr>
              <a:t>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89152" y="2550935"/>
            <a:ext cx="2849715" cy="1964445"/>
            <a:chOff x="5358582" y="2642581"/>
            <a:chExt cx="2849715" cy="1964445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8582" y="3006826"/>
              <a:ext cx="1360078" cy="1600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46" name="Picture 2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1270" y="3006826"/>
              <a:ext cx="1362456" cy="1600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5383161" y="2642581"/>
              <a:ext cx="2825136" cy="35625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ctr" eaLnBrk="0" hangingPunct="0"/>
              <a:r>
                <a:rPr lang="en-US" sz="1200" b="1" dirty="0" smtClean="0"/>
                <a:t>Handout </a:t>
              </a:r>
            </a:p>
            <a:p>
              <a:pPr eaLnBrk="0" hangingPunct="0"/>
              <a:endParaRPr lang="en-US" sz="200" b="1" dirty="0" smtClean="0"/>
            </a:p>
            <a:p>
              <a:pPr algn="ctr" eaLnBrk="0" hangingPunct="0"/>
              <a:r>
                <a:rPr lang="en-US" sz="700" b="1" dirty="0" smtClean="0">
                  <a:solidFill>
                    <a:srgbClr val="0000FF"/>
                  </a:solidFill>
                </a:rPr>
                <a:t>www.innovativegis.com/basis/Papers/Other/Esri_Forestry2012/</a:t>
              </a:r>
              <a:endParaRPr lang="en-US" sz="700" dirty="0" smtClean="0">
                <a:solidFill>
                  <a:srgbClr val="0000FF"/>
                </a:solidFill>
              </a:endParaRPr>
            </a:p>
            <a:p>
              <a:pPr algn="l" eaLnBrk="0" hangingPunct="0"/>
              <a:endParaRPr lang="en-US" sz="700" b="1" dirty="0" smtClean="0"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793288" y="741495"/>
            <a:ext cx="75574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lion’s share of GIS’s growth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has been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ever expanding capabilities as a </a:t>
            </a:r>
            <a:r>
              <a:rPr lang="en-US" sz="1400" b="1" i="1" dirty="0">
                <a:latin typeface="+mn-lt"/>
                <a:cs typeface="+mn-cs"/>
              </a:rPr>
              <a:t>“</a:t>
            </a:r>
            <a:r>
              <a:rPr lang="en-US" sz="1400" b="1" i="1" u="sng" dirty="0">
                <a:latin typeface="+mn-lt"/>
                <a:cs typeface="+mn-cs"/>
              </a:rPr>
              <a:t>technical tool</a:t>
            </a:r>
            <a:r>
              <a:rPr lang="en-US" sz="1400" b="1" i="1" dirty="0">
                <a:latin typeface="+mn-lt"/>
                <a:cs typeface="+mn-cs"/>
              </a:rPr>
              <a:t>”</a:t>
            </a:r>
            <a:r>
              <a:rPr lang="en-US" sz="1400" b="1" dirty="0">
                <a:latin typeface="+mn-lt"/>
                <a:cs typeface="+mn-cs"/>
              </a:rPr>
              <a:t> </a:t>
            </a:r>
            <a:r>
              <a:rPr lang="en-US" sz="1200" b="1" dirty="0" smtClean="0">
                <a:latin typeface="+mn-lt"/>
                <a:cs typeface="+mn-cs"/>
              </a:rPr>
              <a:t>for </a:t>
            </a:r>
            <a:r>
              <a:rPr lang="en-US" sz="1200" b="1" dirty="0">
                <a:latin typeface="+mn-lt"/>
                <a:cs typeface="+mn-cs"/>
              </a:rPr>
              <a:t>corralling vast amounts of spatial data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 providing near </a:t>
            </a:r>
            <a:r>
              <a:rPr 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instantaneous access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to remote sensing images, GPS navigation, interactive maps, asset management records, geo-queries and awesome displays.  In just forty years GIS has morphed from boxes of cards passed through a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window,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to today’s sizzle of a 3D fly-through rendering of terrain anywhere in the world with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back-dropped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imagery and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semi-transparent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map layers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draped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on top— 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all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pushed from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cloud to a GPS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nabled tablet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or smart phone. 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What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 ride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!!!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05400" y="2625237"/>
            <a:ext cx="436773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 35 years of teaching graduate courses and professional workshops in grid-based map analysis and modeling has lead me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believe that there is…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+mj-lt"/>
                <a:cs typeface="Arial" charset="0"/>
              </a:rPr>
              <a:t>a “</a:t>
            </a:r>
            <a:r>
              <a:rPr lang="en-US" sz="1100" b="1" i="1" dirty="0" smtClean="0">
                <a:solidFill>
                  <a:srgbClr val="000000"/>
                </a:solidFill>
                <a:latin typeface="+mj-lt"/>
                <a:cs typeface="Arial" charset="0"/>
              </a:rPr>
              <a:t>map-</a:t>
            </a:r>
            <a:r>
              <a:rPr lang="en-US" sz="1100" b="1" i="1" dirty="0" err="1" smtClean="0">
                <a:solidFill>
                  <a:srgbClr val="000000"/>
                </a:solidFill>
                <a:latin typeface="+mj-lt"/>
                <a:cs typeface="Arial" charset="0"/>
              </a:rPr>
              <a:t>ematics</a:t>
            </a:r>
            <a:r>
              <a:rPr lang="en-US" sz="1100" b="1" dirty="0" smtClean="0">
                <a:solidFill>
                  <a:srgbClr val="000000"/>
                </a:solidFill>
                <a:latin typeface="+mj-lt"/>
                <a:cs typeface="Arial" charset="0"/>
              </a:rPr>
              <a:t>” that extends traditional math/stat concepts and procedures for quantitative analysis of mapped data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The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premise is that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1100" b="1" dirty="0">
                <a:latin typeface="+mj-lt"/>
                <a:cs typeface="+mn-cs"/>
              </a:rPr>
              <a:t>“</a:t>
            </a:r>
            <a:r>
              <a:rPr lang="en-US" sz="1100" b="1" u="sng" dirty="0">
                <a:latin typeface="+mj-lt"/>
                <a:cs typeface="+mn-cs"/>
              </a:rPr>
              <a:t>maps are numbers first, pictures later</a:t>
            </a:r>
            <a:r>
              <a:rPr lang="en-US" sz="1100" b="1" dirty="0">
                <a:latin typeface="+mj-lt"/>
                <a:cs typeface="+mn-cs"/>
              </a:rPr>
              <a:t>”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and we do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mathematical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things to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mapped data that moves GIS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“Where is What”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graphical inventories to a</a:t>
            </a:r>
            <a:r>
              <a:rPr lang="en-US" sz="11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/>
              <a:t>“Why, So What and What If”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 solving environment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“</a:t>
            </a:r>
            <a:r>
              <a:rPr lang="en-US" sz="1400" b="1" u="sng" dirty="0" smtClean="0"/>
              <a:t>Thinking with Maps</a:t>
            </a:r>
            <a:r>
              <a:rPr lang="en-US" sz="1400" b="1" dirty="0" smtClean="0"/>
              <a:t>”</a:t>
            </a:r>
            <a:endParaRPr lang="en-US" sz="1100" dirty="0">
              <a:latin typeface="+mj-lt"/>
              <a:cs typeface="+mn-cs"/>
            </a:endParaRPr>
          </a:p>
        </p:txBody>
      </p:sp>
      <p:sp>
        <p:nvSpPr>
          <p:cNvPr id="30" name="Rectangle 13"/>
          <p:cNvSpPr txBox="1">
            <a:spLocks noChangeArrowheads="1"/>
          </p:cNvSpPr>
          <p:nvPr/>
        </p:nvSpPr>
        <p:spPr bwMode="auto">
          <a:xfrm>
            <a:off x="1588" y="337116"/>
            <a:ext cx="91424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250" tIns="47625" rIns="95250" bIns="476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latin typeface="+mj-lt"/>
                <a:ea typeface="+mj-ea"/>
                <a:cs typeface="+mj-cs"/>
              </a:rPr>
              <a:t>Making a Case for 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Map-</a:t>
            </a:r>
            <a:r>
              <a:rPr lang="en-US" sz="2000" b="1" kern="0" dirty="0" err="1" smtClean="0">
                <a:latin typeface="+mj-lt"/>
                <a:ea typeface="+mj-ea"/>
                <a:cs typeface="+mj-cs"/>
              </a:rPr>
              <a:t>ematics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400" i="1" kern="0" dirty="0" smtClean="0">
                <a:latin typeface="+mj-lt"/>
                <a:ea typeface="+mj-ea"/>
                <a:cs typeface="+mj-cs"/>
              </a:rPr>
              <a:t>(analytical tool)</a:t>
            </a:r>
            <a:endParaRPr lang="en-US" sz="1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24922" y="1568945"/>
            <a:ext cx="7283182" cy="1009797"/>
            <a:chOff x="831272" y="1587407"/>
            <a:chExt cx="7283182" cy="1009797"/>
          </a:xfrm>
        </p:grpSpPr>
        <p:sp>
          <p:nvSpPr>
            <p:cNvPr id="19" name="TextBox 3"/>
            <p:cNvSpPr txBox="1"/>
            <p:nvPr/>
          </p:nvSpPr>
          <p:spPr bwMode="auto">
            <a:xfrm>
              <a:off x="831272" y="1950873"/>
              <a:ext cx="63638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However, GIS as an </a:t>
              </a:r>
              <a:r>
                <a:rPr lang="en-US" sz="1400" b="1" i="1" dirty="0">
                  <a:latin typeface="+mn-lt"/>
                  <a:cs typeface="+mn-cs"/>
                </a:rPr>
                <a:t>“</a:t>
              </a:r>
              <a:r>
                <a:rPr lang="en-US" sz="1400" b="1" i="1" u="sng" dirty="0">
                  <a:latin typeface="+mn-lt"/>
                  <a:cs typeface="+mn-cs"/>
                </a:rPr>
                <a:t>analytical tool</a:t>
              </a:r>
              <a:r>
                <a:rPr lang="en-US" sz="1400" b="1" i="1" dirty="0">
                  <a:latin typeface="+mn-lt"/>
                  <a:cs typeface="+mn-cs"/>
                </a:rPr>
                <a:t>”</a:t>
              </a:r>
              <a:r>
                <a:rPr lang="en-US" sz="1400" b="1" dirty="0">
                  <a:latin typeface="+mn-lt"/>
                  <a:cs typeface="+mn-cs"/>
                </a:rPr>
                <a:t> </a:t>
              </a:r>
              <a:r>
                <a:rPr lang="en-US" sz="1200" b="1" dirty="0">
                  <a:latin typeface="+mn-lt"/>
                  <a:cs typeface="+mn-cs"/>
                </a:rPr>
                <a:t>hasn’t experienced the same meteoric rise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— </a:t>
              </a:r>
              <a:endPara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in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fact it might be argued that the analytic side of GIS has </a:t>
              </a:r>
              <a:endPara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somewhat </a:t>
              </a:r>
              <a:r>
                <a:rPr lang="en-US" sz="1100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stalled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over the last decade.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0700" y="1587407"/>
              <a:ext cx="1243754" cy="77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908" y="2379133"/>
            <a:ext cx="3020291" cy="22436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1588" y="371174"/>
            <a:ext cx="91424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250" tIns="47625" rIns="95250" bIns="476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latin typeface="+mj-lt"/>
                <a:ea typeface="+mj-ea"/>
                <a:cs typeface="+mj-cs"/>
              </a:rPr>
              <a:t>The “-</a:t>
            </a:r>
            <a:r>
              <a:rPr lang="en-US" sz="2000" b="1" kern="0" dirty="0" err="1">
                <a:latin typeface="+mj-lt"/>
                <a:ea typeface="+mj-ea"/>
                <a:cs typeface="+mj-cs"/>
              </a:rPr>
              <a:t>ists</a:t>
            </a:r>
            <a:r>
              <a:rPr lang="en-US" sz="2000" b="1" kern="0" dirty="0">
                <a:latin typeface="+mj-lt"/>
                <a:ea typeface="+mj-ea"/>
                <a:cs typeface="+mj-cs"/>
              </a:rPr>
              <a:t>” and the “-</a:t>
            </a:r>
            <a:r>
              <a:rPr lang="en-US" sz="2000" b="1" kern="0" dirty="0" err="1">
                <a:latin typeface="+mj-lt"/>
                <a:ea typeface="+mj-ea"/>
                <a:cs typeface="+mj-cs"/>
              </a:rPr>
              <a:t>ologists</a:t>
            </a:r>
            <a:r>
              <a:rPr lang="en-US" sz="2000" b="1" kern="0" dirty="0">
                <a:latin typeface="+mj-lt"/>
                <a:ea typeface="+mj-ea"/>
                <a:cs typeface="+mj-cs"/>
              </a:rPr>
              <a:t>”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2576" y="823942"/>
            <a:ext cx="8174181" cy="3888875"/>
            <a:chOff x="452576" y="823942"/>
            <a:chExt cx="8174181" cy="388887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2576" y="823942"/>
              <a:ext cx="8174181" cy="805906"/>
              <a:chOff x="452576" y="823942"/>
              <a:chExt cx="8174181" cy="805906"/>
            </a:xfrm>
          </p:grpSpPr>
          <p:sp>
            <p:nvSpPr>
              <p:cNvPr id="70" name="TextBox 15"/>
              <p:cNvSpPr txBox="1">
                <a:spLocks noChangeArrowheads="1"/>
              </p:cNvSpPr>
              <p:nvPr/>
            </p:nvSpPr>
            <p:spPr bwMode="auto">
              <a:xfrm>
                <a:off x="452576" y="823942"/>
                <a:ext cx="817418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Together the 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“-</a:t>
                </a:r>
                <a:r>
                  <a:rPr kumimoji="0" lang="en-US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ists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”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and the 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“-</a:t>
                </a:r>
                <a:r>
                  <a:rPr kumimoji="0" lang="en-US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ologists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”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frame and develop the </a:t>
                </a:r>
                <a:r>
                  <a:rPr kumimoji="0" lang="en-US" sz="15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Solution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for an application </a:t>
                </a:r>
              </a:p>
            </p:txBody>
          </p:sp>
          <p:sp>
            <p:nvSpPr>
              <p:cNvPr id="76" name="TextBox 38"/>
              <p:cNvSpPr txBox="1">
                <a:spLocks noChangeArrowheads="1"/>
              </p:cNvSpPr>
              <p:nvPr/>
            </p:nvSpPr>
            <p:spPr bwMode="auto">
              <a:xfrm>
                <a:off x="905164" y="1106628"/>
                <a:ext cx="336203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The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 “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-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ists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”</a:t>
                </a:r>
              </a:p>
            </p:txBody>
          </p:sp>
          <p:sp>
            <p:nvSpPr>
              <p:cNvPr id="77" name="TextBox 39"/>
              <p:cNvSpPr txBox="1">
                <a:spLocks noChangeArrowheads="1"/>
              </p:cNvSpPr>
              <p:nvPr/>
            </p:nvSpPr>
            <p:spPr bwMode="auto">
              <a:xfrm>
                <a:off x="5079999" y="1106628"/>
                <a:ext cx="312189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The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“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-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ologists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”</a:t>
                </a:r>
              </a:p>
            </p:txBody>
          </p:sp>
          <p:sp>
            <p:nvSpPr>
              <p:cNvPr id="78" name="TextBox 40"/>
              <p:cNvSpPr txBox="1">
                <a:spLocks noChangeArrowheads="1"/>
              </p:cNvSpPr>
              <p:nvPr/>
            </p:nvSpPr>
            <p:spPr bwMode="auto">
              <a:xfrm>
                <a:off x="4006006" y="1300543"/>
                <a:ext cx="113357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— and — 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826161" y="3991362"/>
              <a:ext cx="7698388" cy="721455"/>
              <a:chOff x="826161" y="3991362"/>
              <a:chExt cx="7698388" cy="721455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5485936" y="4003101"/>
                <a:ext cx="3038613" cy="709716"/>
                <a:chOff x="5485936" y="4003101"/>
                <a:chExt cx="3038613" cy="709716"/>
              </a:xfrm>
            </p:grpSpPr>
            <p:sp>
              <p:nvSpPr>
                <p:cNvPr id="66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5485936" y="4405040"/>
                  <a:ext cx="209711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Why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, </a:t>
                  </a:r>
                  <a:r>
                    <a:rPr kumimoji="0" lang="en-US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So What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, </a:t>
                  </a:r>
                  <a:r>
                    <a:rPr kumimoji="0" lang="en-US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What If</a:t>
                  </a:r>
                </a:p>
              </p:txBody>
            </p:sp>
            <p:sp>
              <p:nvSpPr>
                <p:cNvPr id="6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591449" y="4003101"/>
                  <a:ext cx="19331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Spatial Reasoning</a:t>
                  </a: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826161" y="3991362"/>
                <a:ext cx="2781689" cy="721455"/>
                <a:chOff x="826161" y="3991362"/>
                <a:chExt cx="2781689" cy="721455"/>
              </a:xfrm>
            </p:grpSpPr>
            <p:sp>
              <p:nvSpPr>
                <p:cNvPr id="64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1948870" y="4405040"/>
                  <a:ext cx="165898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Where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 is </a:t>
                  </a:r>
                  <a:r>
                    <a:rPr kumimoji="0" lang="en-US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What</a:t>
                  </a:r>
                </a:p>
              </p:txBody>
            </p:sp>
            <p:sp>
              <p:nvSpPr>
                <p:cNvPr id="6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826161" y="3991362"/>
                  <a:ext cx="1695364" cy="3195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GIS Expertise</a:t>
                  </a:r>
                </a:p>
              </p:txBody>
            </p:sp>
          </p:grpSp>
        </p:grpSp>
      </p:grpSp>
      <p:grpSp>
        <p:nvGrpSpPr>
          <p:cNvPr id="102" name="Group 101"/>
          <p:cNvGrpSpPr/>
          <p:nvPr/>
        </p:nvGrpSpPr>
        <p:grpSpPr>
          <a:xfrm>
            <a:off x="2138900" y="2395428"/>
            <a:ext cx="4867789" cy="2063489"/>
            <a:chOff x="2180576" y="2395428"/>
            <a:chExt cx="4867789" cy="2063489"/>
          </a:xfrm>
        </p:grpSpPr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2180576" y="2395428"/>
              <a:ext cx="4867789" cy="2063489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2780714" y="3054598"/>
              <a:ext cx="2333871" cy="1277398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TextBox 33"/>
            <p:cNvSpPr txBox="1">
              <a:spLocks noChangeArrowheads="1"/>
            </p:cNvSpPr>
            <p:nvPr/>
          </p:nvSpPr>
          <p:spPr bwMode="auto">
            <a:xfrm>
              <a:off x="2957548" y="3633931"/>
              <a:ext cx="10897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Technology</a:t>
              </a: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Experts</a:t>
              </a:r>
            </a:p>
          </p:txBody>
        </p:sp>
        <p:sp>
          <p:nvSpPr>
            <p:cNvPr id="106" name="TextBox 34"/>
            <p:cNvSpPr txBox="1">
              <a:spLocks noChangeArrowheads="1"/>
            </p:cNvSpPr>
            <p:nvPr/>
          </p:nvSpPr>
          <p:spPr bwMode="auto">
            <a:xfrm>
              <a:off x="2909455" y="3246763"/>
              <a:ext cx="12746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“-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ists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”</a:t>
              </a: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4114355" y="3054598"/>
              <a:ext cx="2333871" cy="1277398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TextBox 37"/>
            <p:cNvSpPr txBox="1">
              <a:spLocks noChangeArrowheads="1"/>
            </p:cNvSpPr>
            <p:nvPr/>
          </p:nvSpPr>
          <p:spPr bwMode="auto">
            <a:xfrm>
              <a:off x="5279346" y="3633931"/>
              <a:ext cx="8018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pitchFamily="34" charset="0"/>
                  <a:cs typeface="Arial" pitchFamily="34" charset="0"/>
                </a:rPr>
                <a:t>Domain</a:t>
              </a:r>
            </a:p>
            <a:p>
              <a:pPr algn="ctr"/>
              <a:r>
                <a:rPr lang="en-US" sz="1400">
                  <a:latin typeface="Arial" pitchFamily="34" charset="0"/>
                  <a:cs typeface="Arial" pitchFamily="34" charset="0"/>
                </a:rPr>
                <a:t>Experts</a:t>
              </a:r>
            </a:p>
          </p:txBody>
        </p:sp>
        <p:sp>
          <p:nvSpPr>
            <p:cNvPr id="109" name="TextBox 38"/>
            <p:cNvSpPr txBox="1">
              <a:spLocks noChangeArrowheads="1"/>
            </p:cNvSpPr>
            <p:nvPr/>
          </p:nvSpPr>
          <p:spPr bwMode="auto">
            <a:xfrm>
              <a:off x="5033818" y="3246763"/>
              <a:ext cx="1280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“-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ologists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”</a:t>
              </a:r>
            </a:p>
          </p:txBody>
        </p:sp>
        <p:sp>
          <p:nvSpPr>
            <p:cNvPr id="110" name="TextBox 39"/>
            <p:cNvSpPr txBox="1">
              <a:spLocks noChangeArrowheads="1"/>
            </p:cNvSpPr>
            <p:nvPr/>
          </p:nvSpPr>
          <p:spPr bwMode="auto">
            <a:xfrm>
              <a:off x="4169531" y="3451546"/>
              <a:ext cx="8996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Solution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Space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3633272" y="2498807"/>
              <a:ext cx="196239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Application Space</a:t>
              </a:r>
            </a:p>
            <a:p>
              <a:pPr algn="ctr"/>
              <a:endParaRPr lang="en-US" sz="2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Geotechnology’s Core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12805" y="1556908"/>
            <a:ext cx="7555333" cy="1700642"/>
            <a:chOff x="812805" y="1556908"/>
            <a:chExt cx="7555333" cy="1700642"/>
          </a:xfrm>
        </p:grpSpPr>
        <p:grpSp>
          <p:nvGrpSpPr>
            <p:cNvPr id="124" name="Group 123"/>
            <p:cNvGrpSpPr/>
            <p:nvPr/>
          </p:nvGrpSpPr>
          <p:grpSpPr>
            <a:xfrm>
              <a:off x="5320139" y="1556908"/>
              <a:ext cx="3047999" cy="1689855"/>
              <a:chOff x="5320139" y="1556908"/>
              <a:chExt cx="3047999" cy="1689855"/>
            </a:xfrm>
          </p:grpSpPr>
          <p:sp>
            <p:nvSpPr>
              <p:cNvPr id="73" name="TextBox 31"/>
              <p:cNvSpPr txBox="1">
                <a:spLocks noChangeArrowheads="1"/>
              </p:cNvSpPr>
              <p:nvPr/>
            </p:nvSpPr>
            <p:spPr bwMode="auto">
              <a:xfrm>
                <a:off x="5320139" y="1556908"/>
                <a:ext cx="3047999" cy="1092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…understand the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kumimoji="0" lang="en-US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science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”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behind spatial relationships that can be used for decision-making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Knowledge and Wisdom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focus </a:t>
                </a:r>
              </a:p>
            </p:txBody>
          </p:sp>
          <p:cxnSp>
            <p:nvCxnSpPr>
              <p:cNvPr id="114" name="Straight Connector 113"/>
              <p:cNvCxnSpPr>
                <a:endCxn id="109" idx="0"/>
              </p:cNvCxnSpPr>
              <p:nvPr/>
            </p:nvCxnSpPr>
            <p:spPr bwMode="auto">
              <a:xfrm flipH="1">
                <a:off x="5632251" y="2586182"/>
                <a:ext cx="953276" cy="6605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grpSp>
          <p:nvGrpSpPr>
            <p:cNvPr id="123" name="Group 122"/>
            <p:cNvGrpSpPr/>
            <p:nvPr/>
          </p:nvGrpSpPr>
          <p:grpSpPr>
            <a:xfrm>
              <a:off x="812805" y="1556908"/>
              <a:ext cx="3066472" cy="1700642"/>
              <a:chOff x="812805" y="1556908"/>
              <a:chExt cx="3066472" cy="1700642"/>
            </a:xfrm>
          </p:grpSpPr>
          <p:sp>
            <p:nvSpPr>
              <p:cNvPr id="72" name="TextBox 29"/>
              <p:cNvSpPr txBox="1">
                <a:spLocks noChangeArrowheads="1"/>
              </p:cNvSpPr>
              <p:nvPr/>
            </p:nvSpPr>
            <p:spPr bwMode="auto">
              <a:xfrm>
                <a:off x="812805" y="1556908"/>
                <a:ext cx="3066472" cy="1215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…understand the “</a:t>
                </a:r>
                <a:r>
                  <a:rPr kumimoji="0" lang="en-US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tools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” that can be used to display, query and analyze spatial 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Data and Information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focus</a:t>
                </a:r>
                <a:r>
                  <a:rPr kumimoji="0" lang="en-US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cxnSp>
            <p:nvCxnSpPr>
              <p:cNvPr id="115" name="Straight Connector 114"/>
              <p:cNvCxnSpPr/>
              <p:nvPr/>
            </p:nvCxnSpPr>
            <p:spPr bwMode="auto">
              <a:xfrm>
                <a:off x="2590800" y="2647950"/>
                <a:ext cx="914400" cy="609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95926" y="508000"/>
            <a:ext cx="7315201" cy="412865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88" y="343466"/>
            <a:ext cx="91424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250" tIns="47625" rIns="95250" bIns="4762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“-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ists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 and the “-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ologists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(a 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Arial"/>
                <a:ea typeface="+mj-ea"/>
                <a:cs typeface="+mj-cs"/>
              </a:rPr>
              <a:t>bigger tent)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405397" y="788244"/>
            <a:ext cx="6904988" cy="3836641"/>
            <a:chOff x="1405397" y="779855"/>
            <a:chExt cx="6904988" cy="3836641"/>
          </a:xfrm>
        </p:grpSpPr>
        <p:grpSp>
          <p:nvGrpSpPr>
            <p:cNvPr id="67" name="Group 66"/>
            <p:cNvGrpSpPr/>
            <p:nvPr/>
          </p:nvGrpSpPr>
          <p:grpSpPr>
            <a:xfrm>
              <a:off x="1405397" y="1123950"/>
              <a:ext cx="6334794" cy="3492546"/>
              <a:chOff x="1405397" y="1123950"/>
              <a:chExt cx="6334794" cy="3492546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1405397" y="1123950"/>
                <a:ext cx="6334794" cy="3492546"/>
              </a:xfrm>
              <a:prstGeom prst="ellips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25"/>
              <p:cNvSpPr>
                <a:spLocks noChangeArrowheads="1"/>
              </p:cNvSpPr>
              <p:nvPr/>
            </p:nvSpPr>
            <p:spPr bwMode="auto">
              <a:xfrm>
                <a:off x="3693386" y="1181566"/>
                <a:ext cx="17588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“Policy Makers”</a:t>
                </a:r>
              </a:p>
            </p:txBody>
          </p:sp>
        </p:grpSp>
        <p:sp>
          <p:nvSpPr>
            <p:cNvPr id="10" name="TextBox 28"/>
            <p:cNvSpPr txBox="1">
              <a:spLocks noChangeArrowheads="1"/>
            </p:cNvSpPr>
            <p:nvPr/>
          </p:nvSpPr>
          <p:spPr bwMode="auto">
            <a:xfrm>
              <a:off x="4442483" y="779855"/>
              <a:ext cx="38679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…under Stakeholder, Policy &amp; Public auspices 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47119" y="1519464"/>
            <a:ext cx="5868019" cy="3067598"/>
            <a:chOff x="1647119" y="1511075"/>
            <a:chExt cx="5868019" cy="3067598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1647119" y="1511075"/>
              <a:ext cx="5868019" cy="3067598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742862" y="1594352"/>
              <a:ext cx="1677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“Stakeholders”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02606" y="788244"/>
            <a:ext cx="6480536" cy="3743546"/>
            <a:chOff x="802606" y="779855"/>
            <a:chExt cx="6480536" cy="3743546"/>
          </a:xfrm>
        </p:grpSpPr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802606" y="779855"/>
              <a:ext cx="30451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Decision Makers utilize the </a:t>
              </a:r>
              <a:r>
                <a:rPr lang="en-US" sz="1400" u="sng" dirty="0"/>
                <a:t>Solution</a:t>
              </a:r>
              <a:endParaRPr lang="en-US" sz="1400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948578" y="1953251"/>
              <a:ext cx="5334564" cy="2570150"/>
              <a:chOff x="1948578" y="1953251"/>
              <a:chExt cx="5334564" cy="2570150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>
                <a:off x="1948578" y="1953251"/>
                <a:ext cx="5334564" cy="2570150"/>
              </a:xfrm>
              <a:prstGeom prst="ellipse">
                <a:avLst/>
              </a:prstGeom>
              <a:solidFill>
                <a:srgbClr val="3366FF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3645080" y="2059701"/>
                <a:ext cx="19415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Decision Makers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”</a:t>
                </a:r>
              </a:p>
            </p:txBody>
          </p:sp>
        </p:grpSp>
        <p:cxnSp>
          <p:nvCxnSpPr>
            <p:cNvPr id="32" name="Straight Connector 13"/>
            <p:cNvCxnSpPr/>
            <p:nvPr/>
          </p:nvCxnSpPr>
          <p:spPr bwMode="auto">
            <a:xfrm>
              <a:off x="2179782" y="1052945"/>
              <a:ext cx="1570182" cy="10621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138900" y="2403817"/>
            <a:ext cx="4867789" cy="2063489"/>
            <a:chOff x="2180576" y="2395428"/>
            <a:chExt cx="4867789" cy="2063489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180576" y="2395428"/>
              <a:ext cx="4867789" cy="2063489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2780714" y="3054598"/>
              <a:ext cx="2333871" cy="1277398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33"/>
            <p:cNvSpPr txBox="1">
              <a:spLocks noChangeArrowheads="1"/>
            </p:cNvSpPr>
            <p:nvPr/>
          </p:nvSpPr>
          <p:spPr bwMode="auto">
            <a:xfrm>
              <a:off x="2957548" y="3633931"/>
              <a:ext cx="10897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Technology</a:t>
              </a: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Experts</a:t>
              </a:r>
            </a:p>
          </p:txBody>
        </p: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2909455" y="3246763"/>
              <a:ext cx="12746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“-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ists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”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4114355" y="3054598"/>
              <a:ext cx="2333871" cy="1277398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37"/>
            <p:cNvSpPr txBox="1">
              <a:spLocks noChangeArrowheads="1"/>
            </p:cNvSpPr>
            <p:nvPr/>
          </p:nvSpPr>
          <p:spPr bwMode="auto">
            <a:xfrm>
              <a:off x="5279346" y="3633931"/>
              <a:ext cx="8018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pitchFamily="34" charset="0"/>
                  <a:cs typeface="Arial" pitchFamily="34" charset="0"/>
                </a:rPr>
                <a:t>Domain</a:t>
              </a:r>
            </a:p>
            <a:p>
              <a:pPr algn="ctr"/>
              <a:r>
                <a:rPr lang="en-US" sz="1400">
                  <a:latin typeface="Arial" pitchFamily="34" charset="0"/>
                  <a:cs typeface="Arial" pitchFamily="34" charset="0"/>
                </a:rPr>
                <a:t>Experts</a:t>
              </a:r>
            </a:p>
          </p:txBody>
        </p:sp>
        <p:sp>
          <p:nvSpPr>
            <p:cNvPr id="26" name="TextBox 38"/>
            <p:cNvSpPr txBox="1">
              <a:spLocks noChangeArrowheads="1"/>
            </p:cNvSpPr>
            <p:nvPr/>
          </p:nvSpPr>
          <p:spPr bwMode="auto">
            <a:xfrm>
              <a:off x="5033818" y="3246763"/>
              <a:ext cx="1280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“-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ologists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”</a:t>
              </a:r>
            </a:p>
          </p:txBody>
        </p:sp>
        <p:sp>
          <p:nvSpPr>
            <p:cNvPr id="23" name="TextBox 39"/>
            <p:cNvSpPr txBox="1">
              <a:spLocks noChangeArrowheads="1"/>
            </p:cNvSpPr>
            <p:nvPr/>
          </p:nvSpPr>
          <p:spPr bwMode="auto">
            <a:xfrm>
              <a:off x="4169531" y="3451546"/>
              <a:ext cx="8996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Solution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Space</a:t>
              </a:r>
            </a:p>
          </p:txBody>
        </p:sp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3633272" y="2498807"/>
              <a:ext cx="196239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Application Space</a:t>
              </a:r>
            </a:p>
            <a:p>
              <a:pPr algn="ctr"/>
              <a:endParaRPr lang="en-US" sz="2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Geotechnology’s Core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0732" y="4437464"/>
            <a:ext cx="7272955" cy="234892"/>
            <a:chOff x="910732" y="4437464"/>
            <a:chExt cx="7272955" cy="234892"/>
          </a:xfrm>
        </p:grpSpPr>
        <p:sp>
          <p:nvSpPr>
            <p:cNvPr id="75" name="TextBox 74"/>
            <p:cNvSpPr txBox="1"/>
            <p:nvPr/>
          </p:nvSpPr>
          <p:spPr>
            <a:xfrm>
              <a:off x="910732" y="4437464"/>
              <a:ext cx="2286000" cy="23489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r" eaLnBrk="0" hangingPunct="0">
                <a:lnSpc>
                  <a:spcPts val="1800"/>
                </a:lnSpc>
              </a:pPr>
              <a:r>
                <a:rPr lang="en-US" sz="1100" dirty="0" smtClean="0">
                  <a:ea typeface="+mn-ea"/>
                  <a:cs typeface="+mn-cs"/>
                </a:rPr>
                <a:t>We are simultaneously </a:t>
              </a:r>
              <a:r>
                <a:rPr lang="en-US" sz="1200" b="1" dirty="0" smtClean="0">
                  <a:ea typeface="+mn-ea"/>
                  <a:cs typeface="+mn-cs"/>
                </a:rPr>
                <a:t>trivializing</a:t>
              </a:r>
              <a:r>
                <a:rPr lang="en-US" sz="1100" dirty="0" smtClean="0"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97687" y="4437464"/>
              <a:ext cx="2286000" cy="23489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l" eaLnBrk="0" hangingPunct="0">
                <a:lnSpc>
                  <a:spcPts val="1800"/>
                </a:lnSpc>
              </a:pPr>
              <a:r>
                <a:rPr lang="en-US" sz="1100" dirty="0" smtClean="0"/>
                <a:t>…and </a:t>
              </a:r>
              <a:r>
                <a:rPr lang="en-US" sz="1200" b="1" dirty="0" smtClean="0"/>
                <a:t>complicating</a:t>
              </a:r>
              <a:r>
                <a:rPr lang="en-US" sz="1100" dirty="0" smtClean="0"/>
                <a:t> GIS Technology</a:t>
              </a:r>
              <a:endParaRPr lang="en-US" sz="1100" dirty="0" smtClean="0"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2700" y="399460"/>
            <a:ext cx="9144000" cy="44103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Analysis Operations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kern="0" dirty="0">
                <a:latin typeface="+mn-lt"/>
                <a:cs typeface="+mn-cs"/>
              </a:rPr>
              <a:t>(</a:t>
            </a:r>
            <a:r>
              <a:rPr lang="en-US" sz="1400" i="1" u="sng" kern="0" dirty="0">
                <a:latin typeface="+mn-lt"/>
                <a:cs typeface="+mn-cs"/>
              </a:rPr>
              <a:t>Geographic</a:t>
            </a:r>
            <a:r>
              <a:rPr lang="en-US" sz="1400" i="1" kern="0" dirty="0">
                <a:latin typeface="+mn-lt"/>
                <a:cs typeface="+mn-cs"/>
              </a:rPr>
              <a:t> Context)</a:t>
            </a:r>
            <a:endParaRPr lang="en-US" sz="1400" i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761545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GIS as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 “Technical Tool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” 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Where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vs.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Analytical 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Tool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So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What if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901700" y="1040235"/>
            <a:ext cx="7315201" cy="1866176"/>
            <a:chOff x="901700" y="1031846"/>
            <a:chExt cx="7315201" cy="1866176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3622185" y="1686770"/>
              <a:ext cx="187423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GIS Perspective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901700" y="1943915"/>
              <a:ext cx="731520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Reclassify</a:t>
              </a:r>
              <a:r>
                <a:rPr kumimoji="0" lang="en-US" sz="13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Position, Value, Size, Shape, Contiguity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Overlay</a:t>
              </a:r>
              <a:r>
                <a:rPr kumimoji="0" lang="en-US" sz="13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(Location-specific, Region-wide, Map-wide)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Distance</a:t>
              </a:r>
              <a:r>
                <a:rPr kumimoji="0" lang="en-US" sz="13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(Distance, Proximity, Movement, Optimal Path, Visual Exposure)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Neighbors</a:t>
              </a:r>
              <a:r>
                <a:rPr kumimoji="0" lang="en-US" sz="13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(Characterizing Surface Configuration, Summarizing Values)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920233" y="1031846"/>
              <a:ext cx="1278134" cy="705353"/>
              <a:chOff x="3920233" y="1031846"/>
              <a:chExt cx="1278134" cy="705353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 flipH="1">
                <a:off x="4572002" y="1031846"/>
                <a:ext cx="100666" cy="16830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557568" y="1365933"/>
                <a:ext cx="3464" cy="371266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3920233" y="1208015"/>
                <a:ext cx="1278134" cy="292119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0"/>
              <p:cNvSpPr txBox="1">
                <a:spLocks noChangeArrowheads="1"/>
              </p:cNvSpPr>
              <p:nvPr/>
            </p:nvSpPr>
            <p:spPr bwMode="auto">
              <a:xfrm>
                <a:off x="3926755" y="1217786"/>
                <a:ext cx="126509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relaxedInset"/>
                </a:sp3d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itchFamily="34" charset="0"/>
                    <a:cs typeface="Arial" pitchFamily="34" charset="0"/>
                  </a:rPr>
                  <a:t>Spatial Analysis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71795" y="1048625"/>
              <a:ext cx="6887928" cy="1301744"/>
              <a:chOff x="1171795" y="1048625"/>
              <a:chExt cx="6887928" cy="130174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914711" y="1048625"/>
                <a:ext cx="2145012" cy="1301744"/>
                <a:chOff x="5972962" y="1031846"/>
                <a:chExt cx="2197914" cy="1333849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627303" y="1031846"/>
                  <a:ext cx="1543573" cy="1333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5972962" y="1157681"/>
                  <a:ext cx="679508" cy="234891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eaLnBrk="0" hangingPunct="0">
                    <a:lnSpc>
                      <a:spcPts val="1800"/>
                    </a:lnSpc>
                  </a:pPr>
                  <a:r>
                    <a:rPr lang="en-US" sz="1000" b="1" dirty="0" smtClean="0">
                      <a:ea typeface="+mn-ea"/>
                      <a:cs typeface="+mn-cs"/>
                    </a:rPr>
                    <a:t>Map Stack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171795" y="1127681"/>
                <a:ext cx="1936114" cy="1143632"/>
                <a:chOff x="1113072" y="1112852"/>
                <a:chExt cx="1983864" cy="1171837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113072" y="1112852"/>
                  <a:ext cx="1229964" cy="1171837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4" name="TextBox 63"/>
                <p:cNvSpPr txBox="1"/>
                <p:nvPr/>
              </p:nvSpPr>
              <p:spPr>
                <a:xfrm>
                  <a:off x="2417428" y="1157681"/>
                  <a:ext cx="679508" cy="234891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eaLnBrk="0" hangingPunct="0">
                    <a:lnSpc>
                      <a:spcPts val="1800"/>
                    </a:lnSpc>
                  </a:pPr>
                  <a:r>
                    <a:rPr lang="en-US" sz="1000" b="1" dirty="0" smtClean="0">
                      <a:ea typeface="+mn-ea"/>
                      <a:cs typeface="+mn-cs"/>
                    </a:rPr>
                    <a:t>Grid Layer</a:t>
                  </a:r>
                </a:p>
              </p:txBody>
            </p:sp>
          </p:grpSp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99296" y="1374286"/>
                <a:ext cx="597931" cy="18067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81" name="Group 80"/>
          <p:cNvGrpSpPr/>
          <p:nvPr/>
        </p:nvGrpSpPr>
        <p:grpSpPr>
          <a:xfrm>
            <a:off x="412173" y="2874663"/>
            <a:ext cx="8294254" cy="1839431"/>
            <a:chOff x="412173" y="2857885"/>
            <a:chExt cx="8294254" cy="1839431"/>
          </a:xfrm>
        </p:grpSpPr>
        <p:grpSp>
          <p:nvGrpSpPr>
            <p:cNvPr id="61" name="Group 60"/>
            <p:cNvGrpSpPr/>
            <p:nvPr/>
          </p:nvGrpSpPr>
          <p:grpSpPr>
            <a:xfrm>
              <a:off x="412173" y="2857885"/>
              <a:ext cx="8294254" cy="1839431"/>
              <a:chOff x="415637" y="2857885"/>
              <a:chExt cx="8294254" cy="1839431"/>
            </a:xfrm>
          </p:grpSpPr>
          <p:sp>
            <p:nvSpPr>
              <p:cNvPr id="46" name="TextBox 45"/>
              <p:cNvSpPr txBox="1"/>
              <p:nvPr/>
            </p:nvSpPr>
            <p:spPr bwMode="auto">
              <a:xfrm>
                <a:off x="3148497" y="2857885"/>
                <a:ext cx="2821606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Mathematical Perspective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: </a:t>
                </a:r>
              </a:p>
            </p:txBody>
          </p:sp>
          <p:pic>
            <p:nvPicPr>
              <p:cNvPr id="44" name="Picture 28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71238" y="4481513"/>
                <a:ext cx="137308" cy="119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1180747" y="3640087"/>
                <a:ext cx="82586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Map Analysis </a:t>
                </a: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Toolbox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0"/>
              <p:cNvSpPr txBox="1">
                <a:spLocks noChangeArrowheads="1"/>
              </p:cNvSpPr>
              <p:nvPr/>
            </p:nvSpPr>
            <p:spPr bwMode="auto">
              <a:xfrm>
                <a:off x="415637" y="3112267"/>
                <a:ext cx="8294254" cy="1585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Basic GridMath &amp; Map Algebra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 +  -  *  / 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Advanced GridMath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(Math, Trig, Logical Functions)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Map Calculus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(Spatial Derivative, Spatial Integral)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Map Geometry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(Euclidian Proximity, Narrowness, Effective Proximity)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Plane Geometry Connectivity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(Optimal Path, Optimal Path Density)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Solid Geometry Connectivity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(Viewshed, Visual Exposure)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Unique Map Analytics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(Contiguity, Size/Shape/Integrity, Masking, Profile)</a:t>
                </a: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5965" y="3011648"/>
                <a:ext cx="746461" cy="635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6" name="Picture 8" descr="http://www.geni.com/blog/wp-content/uploads/2010/12/einstein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19310" y="3054096"/>
              <a:ext cx="631027" cy="58405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2700" y="396240"/>
            <a:ext cx="914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Analysis Operations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kern="0" dirty="0">
                <a:latin typeface="+mn-lt"/>
                <a:cs typeface="+mn-cs"/>
              </a:rPr>
              <a:t>(Math Examples)</a:t>
            </a:r>
            <a:endParaRPr lang="en-US" sz="1400" i="1" kern="0" dirty="0">
              <a:latin typeface="+mn-lt"/>
              <a:ea typeface="+mj-ea"/>
              <a:cs typeface="+mj-cs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898341" y="3794760"/>
            <a:ext cx="3891387" cy="831617"/>
            <a:chOff x="898341" y="3794760"/>
            <a:chExt cx="3891387" cy="831617"/>
          </a:xfrm>
        </p:grpSpPr>
        <p:grpSp>
          <p:nvGrpSpPr>
            <p:cNvPr id="207" name="Group 206"/>
            <p:cNvGrpSpPr/>
            <p:nvPr/>
          </p:nvGrpSpPr>
          <p:grpSpPr>
            <a:xfrm>
              <a:off x="898341" y="3794760"/>
              <a:ext cx="1046654" cy="831617"/>
              <a:chOff x="2399481" y="3886200"/>
              <a:chExt cx="1046654" cy="831617"/>
            </a:xfrm>
          </p:grpSpPr>
          <p:pic>
            <p:nvPicPr>
              <p:cNvPr id="106" name="Picture 23" descr="http://thesaurus.maths.org/mmkb/media/png/Integral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99481" y="3907475"/>
                <a:ext cx="1046654" cy="810342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7" name="Rectangle 106"/>
              <p:cNvSpPr/>
              <p:nvPr/>
            </p:nvSpPr>
            <p:spPr bwMode="auto">
              <a:xfrm>
                <a:off x="2968160" y="4087437"/>
                <a:ext cx="225209" cy="596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 b="1" i="1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8" name="TextBox 133"/>
              <p:cNvSpPr txBox="1">
                <a:spLocks noChangeArrowheads="1"/>
              </p:cNvSpPr>
              <p:nvPr/>
            </p:nvSpPr>
            <p:spPr bwMode="auto">
              <a:xfrm>
                <a:off x="2457568" y="3886200"/>
                <a:ext cx="65139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900" b="1" i="1" kern="0" dirty="0">
                    <a:solidFill>
                      <a:srgbClr val="0000FF"/>
                    </a:solidFill>
                    <a:latin typeface="Times New Roman" pitchFamily="18" charset="0"/>
                    <a:cs typeface="Arial" pitchFamily="34" charset="0"/>
                  </a:rPr>
                  <a:t>y = fn(x)</a:t>
                </a:r>
                <a:endParaRPr lang="en-US" sz="900" b="1" i="1" kern="0" baseline="30000" dirty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2435474" y="4133712"/>
                <a:ext cx="945055" cy="338329"/>
              </a:xfrm>
              <a:custGeom>
                <a:avLst/>
                <a:gdLst>
                  <a:gd name="connsiteX0" fmla="*/ 0 w 1307306"/>
                  <a:gd name="connsiteY0" fmla="*/ 409575 h 511968"/>
                  <a:gd name="connsiteX1" fmla="*/ 54769 w 1307306"/>
                  <a:gd name="connsiteY1" fmla="*/ 381000 h 511968"/>
                  <a:gd name="connsiteX2" fmla="*/ 142875 w 1307306"/>
                  <a:gd name="connsiteY2" fmla="*/ 345281 h 511968"/>
                  <a:gd name="connsiteX3" fmla="*/ 214313 w 1307306"/>
                  <a:gd name="connsiteY3" fmla="*/ 307181 h 511968"/>
                  <a:gd name="connsiteX4" fmla="*/ 269081 w 1307306"/>
                  <a:gd name="connsiteY4" fmla="*/ 269081 h 511968"/>
                  <a:gd name="connsiteX5" fmla="*/ 328613 w 1307306"/>
                  <a:gd name="connsiteY5" fmla="*/ 216693 h 511968"/>
                  <a:gd name="connsiteX6" fmla="*/ 388144 w 1307306"/>
                  <a:gd name="connsiteY6" fmla="*/ 166687 h 511968"/>
                  <a:gd name="connsiteX7" fmla="*/ 435769 w 1307306"/>
                  <a:gd name="connsiteY7" fmla="*/ 107156 h 511968"/>
                  <a:gd name="connsiteX8" fmla="*/ 481013 w 1307306"/>
                  <a:gd name="connsiteY8" fmla="*/ 66675 h 511968"/>
                  <a:gd name="connsiteX9" fmla="*/ 509588 w 1307306"/>
                  <a:gd name="connsiteY9" fmla="*/ 38100 h 511968"/>
                  <a:gd name="connsiteX10" fmla="*/ 531019 w 1307306"/>
                  <a:gd name="connsiteY10" fmla="*/ 21431 h 511968"/>
                  <a:gd name="connsiteX11" fmla="*/ 554831 w 1307306"/>
                  <a:gd name="connsiteY11" fmla="*/ 4762 h 511968"/>
                  <a:gd name="connsiteX12" fmla="*/ 573881 w 1307306"/>
                  <a:gd name="connsiteY12" fmla="*/ 0 h 511968"/>
                  <a:gd name="connsiteX13" fmla="*/ 611981 w 1307306"/>
                  <a:gd name="connsiteY13" fmla="*/ 0 h 511968"/>
                  <a:gd name="connsiteX14" fmla="*/ 650081 w 1307306"/>
                  <a:gd name="connsiteY14" fmla="*/ 23812 h 511968"/>
                  <a:gd name="connsiteX15" fmla="*/ 688181 w 1307306"/>
                  <a:gd name="connsiteY15" fmla="*/ 54768 h 511968"/>
                  <a:gd name="connsiteX16" fmla="*/ 719138 w 1307306"/>
                  <a:gd name="connsiteY16" fmla="*/ 100012 h 511968"/>
                  <a:gd name="connsiteX17" fmla="*/ 757238 w 1307306"/>
                  <a:gd name="connsiteY17" fmla="*/ 161925 h 511968"/>
                  <a:gd name="connsiteX18" fmla="*/ 778669 w 1307306"/>
                  <a:gd name="connsiteY18" fmla="*/ 202406 h 511968"/>
                  <a:gd name="connsiteX19" fmla="*/ 819150 w 1307306"/>
                  <a:gd name="connsiteY19" fmla="*/ 273843 h 511968"/>
                  <a:gd name="connsiteX20" fmla="*/ 850106 w 1307306"/>
                  <a:gd name="connsiteY20" fmla="*/ 323850 h 511968"/>
                  <a:gd name="connsiteX21" fmla="*/ 873919 w 1307306"/>
                  <a:gd name="connsiteY21" fmla="*/ 373856 h 511968"/>
                  <a:gd name="connsiteX22" fmla="*/ 912019 w 1307306"/>
                  <a:gd name="connsiteY22" fmla="*/ 411956 h 511968"/>
                  <a:gd name="connsiteX23" fmla="*/ 954881 w 1307306"/>
                  <a:gd name="connsiteY23" fmla="*/ 457200 h 511968"/>
                  <a:gd name="connsiteX24" fmla="*/ 1000125 w 1307306"/>
                  <a:gd name="connsiteY24" fmla="*/ 481012 h 511968"/>
                  <a:gd name="connsiteX25" fmla="*/ 1062038 w 1307306"/>
                  <a:gd name="connsiteY25" fmla="*/ 500062 h 511968"/>
                  <a:gd name="connsiteX26" fmla="*/ 1109663 w 1307306"/>
                  <a:gd name="connsiteY26" fmla="*/ 507206 h 511968"/>
                  <a:gd name="connsiteX27" fmla="*/ 1226344 w 1307306"/>
                  <a:gd name="connsiteY27" fmla="*/ 511968 h 511968"/>
                  <a:gd name="connsiteX28" fmla="*/ 1307306 w 1307306"/>
                  <a:gd name="connsiteY28" fmla="*/ 507206 h 51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07306" h="511968">
                    <a:moveTo>
                      <a:pt x="0" y="409575"/>
                    </a:moveTo>
                    <a:lnTo>
                      <a:pt x="54769" y="381000"/>
                    </a:lnTo>
                    <a:lnTo>
                      <a:pt x="142875" y="345281"/>
                    </a:lnTo>
                    <a:lnTo>
                      <a:pt x="214313" y="307181"/>
                    </a:lnTo>
                    <a:lnTo>
                      <a:pt x="269081" y="269081"/>
                    </a:lnTo>
                    <a:lnTo>
                      <a:pt x="328613" y="216693"/>
                    </a:lnTo>
                    <a:lnTo>
                      <a:pt x="388144" y="166687"/>
                    </a:lnTo>
                    <a:lnTo>
                      <a:pt x="435769" y="107156"/>
                    </a:lnTo>
                    <a:lnTo>
                      <a:pt x="481013" y="66675"/>
                    </a:lnTo>
                    <a:lnTo>
                      <a:pt x="509588" y="38100"/>
                    </a:lnTo>
                    <a:lnTo>
                      <a:pt x="531019" y="21431"/>
                    </a:lnTo>
                    <a:lnTo>
                      <a:pt x="554831" y="4762"/>
                    </a:lnTo>
                    <a:lnTo>
                      <a:pt x="573881" y="0"/>
                    </a:lnTo>
                    <a:lnTo>
                      <a:pt x="611981" y="0"/>
                    </a:lnTo>
                    <a:lnTo>
                      <a:pt x="650081" y="23812"/>
                    </a:lnTo>
                    <a:lnTo>
                      <a:pt x="688181" y="54768"/>
                    </a:lnTo>
                    <a:lnTo>
                      <a:pt x="719138" y="100012"/>
                    </a:lnTo>
                    <a:lnTo>
                      <a:pt x="757238" y="161925"/>
                    </a:lnTo>
                    <a:lnTo>
                      <a:pt x="778669" y="202406"/>
                    </a:lnTo>
                    <a:lnTo>
                      <a:pt x="819150" y="273843"/>
                    </a:lnTo>
                    <a:lnTo>
                      <a:pt x="850106" y="323850"/>
                    </a:lnTo>
                    <a:lnTo>
                      <a:pt x="873919" y="373856"/>
                    </a:lnTo>
                    <a:lnTo>
                      <a:pt x="912019" y="411956"/>
                    </a:lnTo>
                    <a:lnTo>
                      <a:pt x="954881" y="457200"/>
                    </a:lnTo>
                    <a:lnTo>
                      <a:pt x="1000125" y="481012"/>
                    </a:lnTo>
                    <a:lnTo>
                      <a:pt x="1062038" y="500062"/>
                    </a:lnTo>
                    <a:lnTo>
                      <a:pt x="1109663" y="507206"/>
                    </a:lnTo>
                    <a:lnTo>
                      <a:pt x="1226344" y="511968"/>
                    </a:lnTo>
                    <a:lnTo>
                      <a:pt x="1307306" y="507206"/>
                    </a:lnTo>
                  </a:path>
                </a:pathLst>
              </a:custGeom>
              <a:noFill/>
              <a:ln w="12700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 b="1" i="1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04" name="TextBox 22"/>
            <p:cNvSpPr txBox="1">
              <a:spLocks noChangeArrowheads="1"/>
            </p:cNvSpPr>
            <p:nvPr/>
          </p:nvSpPr>
          <p:spPr bwMode="auto">
            <a:xfrm>
              <a:off x="1988820" y="3995125"/>
              <a:ext cx="24688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en-US" sz="10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integral </a:t>
              </a:r>
              <a:r>
                <a:rPr lang="en-US" sz="1000" u="sng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calculates the area under the curve</a:t>
              </a:r>
              <a:r>
                <a:rPr lang="en-US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for any section of a function.</a:t>
              </a:r>
            </a:p>
          </p:txBody>
        </p:sp>
        <p:sp>
          <p:nvSpPr>
            <p:cNvPr id="105" name="TextBox 98"/>
            <p:cNvSpPr txBox="1">
              <a:spLocks noChangeArrowheads="1"/>
            </p:cNvSpPr>
            <p:nvPr/>
          </p:nvSpPr>
          <p:spPr bwMode="auto">
            <a:xfrm>
              <a:off x="4204311" y="4321748"/>
              <a:ext cx="58541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i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Curve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2872697" y="746760"/>
            <a:ext cx="3373207" cy="404587"/>
            <a:chOff x="2748380" y="716280"/>
            <a:chExt cx="3373207" cy="404587"/>
          </a:xfrm>
        </p:grpSpPr>
        <p:grpSp>
          <p:nvGrpSpPr>
            <p:cNvPr id="214" name="Group 213"/>
            <p:cNvGrpSpPr/>
            <p:nvPr/>
          </p:nvGrpSpPr>
          <p:grpSpPr>
            <a:xfrm>
              <a:off x="2997014" y="716280"/>
              <a:ext cx="3124573" cy="404587"/>
              <a:chOff x="2986966" y="693420"/>
              <a:chExt cx="3124573" cy="404587"/>
            </a:xfrm>
          </p:grpSpPr>
          <p:sp>
            <p:nvSpPr>
              <p:cNvPr id="137" name="TextBox 136"/>
              <p:cNvSpPr txBox="1"/>
              <p:nvPr/>
            </p:nvSpPr>
            <p:spPr bwMode="auto">
              <a:xfrm>
                <a:off x="3072439" y="851786"/>
                <a:ext cx="2954655" cy="24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Map Calculus </a:t>
                </a: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—</a:t>
                </a:r>
                <a:r>
                  <a:rPr lang="en-US" sz="9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Spatial Derivative, Spatial Integral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 bwMode="auto">
              <a:xfrm>
                <a:off x="2986966" y="693420"/>
                <a:ext cx="3124573" cy="24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Advanced Grid Math </a:t>
                </a: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—</a:t>
                </a:r>
                <a:r>
                  <a:rPr lang="en-US" sz="9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Math, Trig, Logical Functions</a:t>
                </a:r>
              </a:p>
            </p:txBody>
          </p:sp>
        </p:grpSp>
        <p:pic>
          <p:nvPicPr>
            <p:cNvPr id="140" name="Picture 2" descr="http://t1.gstatic.com/images?q=tbn:ANd9GcTFQjHaKkieUNhMZ_8ac8Xrpp4C179Na3aGRwsvVbaqpHNz-rFsUtj39QKkpQ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</a:blip>
            <a:srcRect/>
            <a:stretch>
              <a:fillRect/>
            </a:stretch>
          </p:blipFill>
          <p:spPr bwMode="auto">
            <a:xfrm>
              <a:off x="2748380" y="777241"/>
              <a:ext cx="296659" cy="3124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6" name="Straight Connector 238"/>
            <p:cNvCxnSpPr>
              <a:cxnSpLocks noChangeShapeType="1"/>
            </p:cNvCxnSpPr>
            <p:nvPr/>
          </p:nvCxnSpPr>
          <p:spPr bwMode="auto">
            <a:xfrm>
              <a:off x="3226705" y="1100801"/>
              <a:ext cx="2665191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18" name="Rectangle 117"/>
          <p:cNvSpPr/>
          <p:nvPr/>
        </p:nvSpPr>
        <p:spPr bwMode="auto">
          <a:xfrm>
            <a:off x="5863269" y="1380915"/>
            <a:ext cx="136771" cy="7404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400" b="1" i="1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228" name="Group 227"/>
          <p:cNvGrpSpPr/>
          <p:nvPr/>
        </p:nvGrpSpPr>
        <p:grpSpPr>
          <a:xfrm>
            <a:off x="4670296" y="2585815"/>
            <a:ext cx="3623390" cy="2053723"/>
            <a:chOff x="4670296" y="2585815"/>
            <a:chExt cx="3623390" cy="2053723"/>
          </a:xfrm>
        </p:grpSpPr>
        <p:pic>
          <p:nvPicPr>
            <p:cNvPr id="155" name="Picture 2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15734" y="2895600"/>
              <a:ext cx="1165025" cy="11006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56" name="TextBox 21"/>
            <p:cNvSpPr txBox="1">
              <a:spLocks noChangeArrowheads="1"/>
            </p:cNvSpPr>
            <p:nvPr/>
          </p:nvSpPr>
          <p:spPr bwMode="auto">
            <a:xfrm>
              <a:off x="6643821" y="2585815"/>
              <a:ext cx="16498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defRPr/>
              </a:pPr>
              <a:r>
                <a:rPr lang="en-US" sz="1400" b="1" u="sng" kern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Spatial Integral</a:t>
              </a:r>
              <a:endParaRPr lang="en-US" sz="1400" b="1" u="sng" kern="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3" name="Right Arrow 152"/>
            <p:cNvSpPr>
              <a:spLocks noChangeAspect="1"/>
            </p:cNvSpPr>
            <p:nvPr/>
          </p:nvSpPr>
          <p:spPr bwMode="auto">
            <a:xfrm rot="10800000" flipH="1">
              <a:off x="4670296" y="4199189"/>
              <a:ext cx="220067" cy="160423"/>
            </a:xfrm>
            <a:prstGeom prst="rightArrow">
              <a:avLst>
                <a:gd name="adj1" fmla="val 46991"/>
                <a:gd name="adj2" fmla="val 84135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400" b="1" i="1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4" name="TextBox 99"/>
            <p:cNvSpPr txBox="1">
              <a:spLocks noChangeArrowheads="1"/>
            </p:cNvSpPr>
            <p:nvPr/>
          </p:nvSpPr>
          <p:spPr bwMode="auto">
            <a:xfrm>
              <a:off x="4747793" y="3982105"/>
              <a:ext cx="7024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100" b="1" i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Surface</a:t>
              </a:r>
            </a:p>
          </p:txBody>
        </p:sp>
        <p:sp>
          <p:nvSpPr>
            <p:cNvPr id="145" name="Text Box 26"/>
            <p:cNvSpPr txBox="1">
              <a:spLocks noChangeArrowheads="1"/>
            </p:cNvSpPr>
            <p:nvPr/>
          </p:nvSpPr>
          <p:spPr bwMode="auto">
            <a:xfrm>
              <a:off x="5074920" y="4224040"/>
              <a:ext cx="1333501" cy="415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7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COMPOSITE Districts WITH </a:t>
              </a:r>
              <a:r>
                <a:rPr lang="en-US" sz="700" b="1" kern="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MapSurface</a:t>
              </a:r>
              <a:r>
                <a:rPr lang="en-US" sz="700" b="1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700" b="1" kern="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Average</a:t>
              </a:r>
              <a:r>
                <a:rPr lang="en-US" sz="700" b="1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7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 </a:t>
              </a:r>
              <a:r>
                <a:rPr lang="en-US" sz="700" b="1" kern="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MapSurface_Davg</a:t>
              </a:r>
              <a:endParaRPr lang="en-US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 bwMode="auto">
            <a:xfrm flipH="1">
              <a:off x="7001126" y="4259510"/>
              <a:ext cx="189217" cy="102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8" name="TextBox 147"/>
            <p:cNvSpPr txBox="1"/>
            <p:nvPr/>
          </p:nvSpPr>
          <p:spPr bwMode="auto">
            <a:xfrm>
              <a:off x="7245703" y="3505200"/>
              <a:ext cx="945797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700" b="1" i="1" kern="0" dirty="0" err="1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itchFamily="34" charset="0"/>
                  <a:cs typeface="Arial" pitchFamily="34" charset="0"/>
                </a:rPr>
                <a:t>MapSurface</a:t>
              </a:r>
              <a:r>
                <a:rPr lang="en-US" sz="700" b="1" i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700" b="1" i="1" kern="0" dirty="0" err="1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itchFamily="34" charset="0"/>
                  <a:cs typeface="Arial" pitchFamily="34" charset="0"/>
                </a:rPr>
                <a:t>Davg</a:t>
              </a:r>
              <a:endParaRPr lang="en-US" sz="700" b="1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9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0406" y="3685824"/>
              <a:ext cx="939915" cy="937857"/>
            </a:xfrm>
            <a:prstGeom prst="rect">
              <a:avLst/>
            </a:prstGeom>
            <a:noFill/>
            <a:ln w="12700" cap="flat" cmpd="sng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0" name="Picture 32" descr="C:\Users\Jberry\AppData\Local\Temp\SNAGHTML3cd2f4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89442" y="3709342"/>
              <a:ext cx="641692" cy="912148"/>
            </a:xfrm>
            <a:prstGeom prst="rect">
              <a:avLst/>
            </a:prstGeom>
            <a:noFill/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4" name="TextBox 22"/>
            <p:cNvSpPr txBox="1">
              <a:spLocks noChangeArrowheads="1"/>
            </p:cNvSpPr>
            <p:nvPr/>
          </p:nvSpPr>
          <p:spPr bwMode="auto">
            <a:xfrm>
              <a:off x="5988337" y="2963072"/>
              <a:ext cx="22860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r>
                <a:rPr lang="en-US" sz="900" u="sng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summarizes the values on a surface</a:t>
              </a: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for specified map areas </a:t>
              </a:r>
              <a:endParaRPr lang="en-US" sz="9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900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Total= </a:t>
              </a:r>
              <a:r>
                <a:rPr lang="en-US" sz="900" u="sng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volume under the surface</a:t>
              </a: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805791" y="1018782"/>
            <a:ext cx="4873963" cy="1775068"/>
            <a:chOff x="805791" y="1018782"/>
            <a:chExt cx="4873963" cy="1775068"/>
          </a:xfrm>
        </p:grpSpPr>
        <p:grpSp>
          <p:nvGrpSpPr>
            <p:cNvPr id="206" name="Group 205"/>
            <p:cNvGrpSpPr/>
            <p:nvPr/>
          </p:nvGrpSpPr>
          <p:grpSpPr>
            <a:xfrm>
              <a:off x="805791" y="1018782"/>
              <a:ext cx="4628465" cy="1775068"/>
              <a:chOff x="805791" y="729222"/>
              <a:chExt cx="4628465" cy="1775068"/>
            </a:xfrm>
          </p:grpSpPr>
          <p:sp>
            <p:nvSpPr>
              <p:cNvPr id="178" name="Rectangle 177"/>
              <p:cNvSpPr/>
              <p:nvPr/>
            </p:nvSpPr>
            <p:spPr bwMode="auto">
              <a:xfrm>
                <a:off x="2193736" y="1207847"/>
                <a:ext cx="944028" cy="11106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 b="1" i="1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179" name="Picture 3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3586" y="1533526"/>
                <a:ext cx="1304979" cy="970764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0" name="TextBox 160"/>
              <p:cNvSpPr txBox="1">
                <a:spLocks noChangeArrowheads="1"/>
              </p:cNvSpPr>
              <p:nvPr/>
            </p:nvSpPr>
            <p:spPr bwMode="auto">
              <a:xfrm>
                <a:off x="2069783" y="1727368"/>
                <a:ext cx="8360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800" b="1" i="1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itchFamily="34" charset="0"/>
                    <a:cs typeface="Arial" pitchFamily="34" charset="0"/>
                  </a:rPr>
                  <a:t>Slope draped over</a:t>
                </a:r>
              </a:p>
              <a:p>
                <a:pPr algn="ctr" eaLnBrk="0" hangingPunct="0">
                  <a:defRPr/>
                </a:pPr>
                <a:r>
                  <a:rPr lang="en-US" sz="800" b="1" i="1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itchFamily="34" charset="0"/>
                    <a:cs typeface="Arial" pitchFamily="34" charset="0"/>
                  </a:rPr>
                  <a:t>MapSurface</a:t>
                </a:r>
                <a:endParaRPr lang="en-US" sz="800" b="1" i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1025773" y="1641001"/>
                <a:ext cx="182018" cy="259145"/>
                <a:chOff x="1764913" y="1785781"/>
                <a:chExt cx="182018" cy="259145"/>
              </a:xfrm>
            </p:grpSpPr>
            <p:pic>
              <p:nvPicPr>
                <p:cNvPr id="181" name="Picture 34"/>
                <p:cNvPicPr preferRelativeResize="0"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912206" y="1833781"/>
                  <a:ext cx="24469" cy="160832"/>
                </a:xfrm>
                <a:prstGeom prst="rect">
                  <a:avLst/>
                </a:prstGeom>
                <a:noFill/>
                <a:ln w="3175">
                  <a:solidFill>
                    <a:srgbClr val="7F7F7F"/>
                  </a:solidFill>
                  <a:miter lim="800000"/>
                  <a:headEnd type="none" w="sm" len="sm"/>
                  <a:tailEnd type="none" w="sm" len="sm"/>
                </a:ln>
              </p:spPr>
            </p:pic>
            <p:sp>
              <p:nvSpPr>
                <p:cNvPr id="182" name="TextBox 163"/>
                <p:cNvSpPr txBox="1">
                  <a:spLocks noChangeArrowheads="1"/>
                </p:cNvSpPr>
                <p:nvPr/>
              </p:nvSpPr>
              <p:spPr bwMode="auto">
                <a:xfrm>
                  <a:off x="1788565" y="1946204"/>
                  <a:ext cx="158366" cy="98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eaLnBrk="0" hangingPunct="0">
                    <a:defRPr/>
                  </a:pPr>
                  <a:r>
                    <a:rPr lang="en-US" sz="600" b="1" kern="0" dirty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Arial" pitchFamily="34" charset="0"/>
                      <a:cs typeface="Arial" pitchFamily="34" charset="0"/>
                    </a:rPr>
                    <a:t>0%</a:t>
                  </a:r>
                </a:p>
              </p:txBody>
            </p:sp>
            <p:sp>
              <p:nvSpPr>
                <p:cNvPr id="183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1764913" y="1785781"/>
                  <a:ext cx="182018" cy="98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eaLnBrk="0" hangingPunct="0">
                    <a:defRPr/>
                  </a:pPr>
                  <a:r>
                    <a:rPr lang="en-US" sz="600" b="1" kern="0" dirty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Arial" pitchFamily="34" charset="0"/>
                      <a:cs typeface="Arial" pitchFamily="34" charset="0"/>
                    </a:rPr>
                    <a:t>65%</a:t>
                  </a:r>
                </a:p>
              </p:txBody>
            </p:sp>
          </p:grpSp>
          <p:sp>
            <p:nvSpPr>
              <p:cNvPr id="176" name="TextBox 20"/>
              <p:cNvSpPr txBox="1">
                <a:spLocks noChangeArrowheads="1"/>
              </p:cNvSpPr>
              <p:nvPr/>
            </p:nvSpPr>
            <p:spPr bwMode="auto">
              <a:xfrm>
                <a:off x="805791" y="729222"/>
                <a:ext cx="16770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b="1" u="sng" kern="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Spatial Derivative</a:t>
                </a:r>
                <a:endParaRPr lang="en-US" sz="1400" b="1" u="sng" kern="0" dirty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7" name="TextBox 17"/>
              <p:cNvSpPr txBox="1">
                <a:spLocks noChangeArrowheads="1"/>
              </p:cNvSpPr>
              <p:nvPr/>
            </p:nvSpPr>
            <p:spPr bwMode="auto">
              <a:xfrm>
                <a:off x="851295" y="1028811"/>
                <a:ext cx="18897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…is </a:t>
                </a:r>
                <a:r>
                  <a:rPr lang="en-US" sz="900" u="sng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equivalent to the slope of the tangent plane at a location</a:t>
                </a:r>
                <a:endPara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TextBox 108"/>
              <p:cNvSpPr txBox="1">
                <a:spLocks noChangeArrowheads="1"/>
              </p:cNvSpPr>
              <p:nvPr/>
            </p:nvSpPr>
            <p:spPr bwMode="auto">
              <a:xfrm>
                <a:off x="3335240" y="1695841"/>
                <a:ext cx="13179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7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SLOPE </a:t>
                </a:r>
                <a:r>
                  <a:rPr lang="en-US" sz="700" b="1" kern="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MapSurface</a:t>
                </a:r>
                <a:r>
                  <a:rPr lang="en-US" sz="7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700" b="1" kern="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Fitted</a:t>
                </a:r>
                <a:r>
                  <a:rPr lang="en-US" sz="7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eaLnBrk="0" hangingPunct="0">
                  <a:defRPr/>
                </a:pPr>
                <a:r>
                  <a:rPr lang="en-US" sz="7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FOR </a:t>
                </a:r>
                <a:r>
                  <a:rPr lang="en-US" sz="700" b="1" kern="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MapSurface_slope</a:t>
                </a:r>
                <a:endParaRPr lang="en-US" sz="7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4" name="Picture 3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98392" y="999745"/>
                <a:ext cx="669540" cy="6008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175" name="TextBox 178"/>
              <p:cNvSpPr txBox="1">
                <a:spLocks noChangeArrowheads="1"/>
              </p:cNvSpPr>
              <p:nvPr/>
            </p:nvSpPr>
            <p:spPr bwMode="auto">
              <a:xfrm>
                <a:off x="2646226" y="1578053"/>
                <a:ext cx="84373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7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Fitted Plane</a:t>
                </a:r>
              </a:p>
            </p:txBody>
          </p:sp>
          <p:cxnSp>
            <p:nvCxnSpPr>
              <p:cNvPr id="172" name="Straight Arrow Connector 171"/>
              <p:cNvCxnSpPr/>
              <p:nvPr/>
            </p:nvCxnSpPr>
            <p:spPr bwMode="auto">
              <a:xfrm rot="10800000" flipH="1">
                <a:off x="3512506" y="1511108"/>
                <a:ext cx="189217" cy="1029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none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173" name="Picture 57" descr="C:\Users\Jberry\AppData\Local\Temp\SNAGHTML16b95b5f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78070" y="1007216"/>
                <a:ext cx="627954" cy="684424"/>
              </a:xfrm>
              <a:prstGeom prst="rect">
                <a:avLst/>
              </a:prstGeom>
              <a:noFill/>
              <a:ln w="9525">
                <a:solidFill>
                  <a:sysClr val="windowText" lastClr="000000">
                    <a:lumMod val="50000"/>
                    <a:lumOff val="50000"/>
                  </a:sys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7" name="Right Arrow 166"/>
              <p:cNvSpPr>
                <a:spLocks noChangeAspect="1"/>
              </p:cNvSpPr>
              <p:nvPr/>
            </p:nvSpPr>
            <p:spPr bwMode="auto">
              <a:xfrm flipH="1">
                <a:off x="5213160" y="1612175"/>
                <a:ext cx="221096" cy="159394"/>
              </a:xfrm>
              <a:prstGeom prst="rightArrow">
                <a:avLst>
                  <a:gd name="adj1" fmla="val 46991"/>
                  <a:gd name="adj2" fmla="val 84135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 b="1" i="1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68" name="TextBox 96"/>
              <p:cNvSpPr txBox="1">
                <a:spLocks noChangeArrowheads="1"/>
              </p:cNvSpPr>
              <p:nvPr/>
            </p:nvSpPr>
            <p:spPr bwMode="auto">
              <a:xfrm>
                <a:off x="4699335" y="1419400"/>
                <a:ext cx="65274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 b="1" i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Surface</a:t>
                </a:r>
              </a:p>
            </p:txBody>
          </p:sp>
          <p:pic>
            <p:nvPicPr>
              <p:cNvPr id="169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65253" y="945013"/>
                <a:ext cx="757340" cy="565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1" name="Group 200"/>
              <p:cNvGrpSpPr/>
              <p:nvPr/>
            </p:nvGrpSpPr>
            <p:grpSpPr>
              <a:xfrm>
                <a:off x="5045346" y="1082356"/>
                <a:ext cx="357790" cy="344060"/>
                <a:chOff x="4146186" y="952816"/>
                <a:chExt cx="357790" cy="344060"/>
              </a:xfrm>
            </p:grpSpPr>
            <p:pic>
              <p:nvPicPr>
                <p:cNvPr id="163" name="Picture 4"/>
                <p:cNvPicPr preferRelativeResize="0">
                  <a:picLocks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468831" y="1044615"/>
                  <a:ext cx="24469" cy="161474"/>
                </a:xfrm>
                <a:prstGeom prst="rect">
                  <a:avLst/>
                </a:prstGeom>
                <a:noFill/>
                <a:ln w="3175">
                  <a:solidFill>
                    <a:srgbClr val="7F7F7F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64" name="TextBox 163"/>
                <p:cNvSpPr txBox="1">
                  <a:spLocks noChangeArrowheads="1"/>
                </p:cNvSpPr>
                <p:nvPr/>
              </p:nvSpPr>
              <p:spPr bwMode="auto">
                <a:xfrm>
                  <a:off x="4189466" y="1112210"/>
                  <a:ext cx="314510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eaLnBrk="0" hangingPunct="0">
                    <a:defRPr/>
                  </a:pPr>
                  <a:r>
                    <a:rPr lang="en-US" sz="600" b="1" kern="0" dirty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Arial" pitchFamily="34" charset="0"/>
                      <a:cs typeface="Arial" pitchFamily="34" charset="0"/>
                    </a:rPr>
                    <a:t>500</a:t>
                  </a:r>
                </a:p>
              </p:txBody>
            </p:sp>
            <p:sp>
              <p:nvSpPr>
                <p:cNvPr id="165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4146186" y="952816"/>
                  <a:ext cx="357790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eaLnBrk="0" hangingPunct="0">
                    <a:defRPr/>
                  </a:pPr>
                  <a:r>
                    <a:rPr lang="en-US" sz="600" b="1" kern="0" dirty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Arial" pitchFamily="34" charset="0"/>
                      <a:cs typeface="Arial" pitchFamily="34" charset="0"/>
                    </a:rPr>
                    <a:t>2500</a:t>
                  </a:r>
                </a:p>
              </p:txBody>
            </p:sp>
          </p:grpSp>
        </p:grpSp>
        <p:sp>
          <p:nvSpPr>
            <p:cNvPr id="166" name="TextBox 160"/>
            <p:cNvSpPr txBox="1">
              <a:spLocks noChangeArrowheads="1"/>
            </p:cNvSpPr>
            <p:nvPr/>
          </p:nvSpPr>
          <p:spPr bwMode="auto">
            <a:xfrm>
              <a:off x="4925958" y="1181100"/>
              <a:ext cx="753796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750" b="1" i="1" kern="0" dirty="0" err="1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itchFamily="34" charset="0"/>
                  <a:cs typeface="Arial" pitchFamily="34" charset="0"/>
                </a:rPr>
                <a:t>MapSurface</a:t>
              </a:r>
              <a:endParaRPr lang="en-US" sz="750" b="1" i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181102" y="2560320"/>
            <a:ext cx="6685934" cy="1343005"/>
            <a:chOff x="1181102" y="2537460"/>
            <a:chExt cx="6685934" cy="1343005"/>
          </a:xfrm>
        </p:grpSpPr>
        <p:cxnSp>
          <p:nvCxnSpPr>
            <p:cNvPr id="185" name="Straight Connector 25"/>
            <p:cNvCxnSpPr>
              <a:cxnSpLocks noChangeShapeType="1"/>
            </p:cNvCxnSpPr>
            <p:nvPr/>
          </p:nvCxnSpPr>
          <p:spPr bwMode="auto">
            <a:xfrm flipH="1">
              <a:off x="4430416" y="2537460"/>
              <a:ext cx="3436620" cy="0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86" name="Straight Connector 323"/>
            <p:cNvCxnSpPr>
              <a:cxnSpLocks noChangeShapeType="1"/>
            </p:cNvCxnSpPr>
            <p:nvPr/>
          </p:nvCxnSpPr>
          <p:spPr bwMode="auto">
            <a:xfrm flipH="1">
              <a:off x="1181102" y="2537460"/>
              <a:ext cx="3246118" cy="720090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prstDash val="sysDot"/>
              <a:round/>
              <a:headEnd/>
              <a:tailEnd/>
            </a:ln>
          </p:spPr>
        </p:cxnSp>
        <p:grpSp>
          <p:nvGrpSpPr>
            <p:cNvPr id="212" name="Group 211"/>
            <p:cNvGrpSpPr/>
            <p:nvPr/>
          </p:nvGrpSpPr>
          <p:grpSpPr>
            <a:xfrm>
              <a:off x="1569330" y="2565795"/>
              <a:ext cx="2545080" cy="1314670"/>
              <a:chOff x="1394070" y="2306715"/>
              <a:chExt cx="2545080" cy="1314670"/>
            </a:xfrm>
          </p:grpSpPr>
          <p:sp>
            <p:nvSpPr>
              <p:cNvPr id="193" name="Oval 192"/>
              <p:cNvSpPr>
                <a:spLocks noChangeAspect="1"/>
              </p:cNvSpPr>
              <p:nvPr/>
            </p:nvSpPr>
            <p:spPr bwMode="auto">
              <a:xfrm>
                <a:off x="1394070" y="2306715"/>
                <a:ext cx="2468880" cy="131467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ysDot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 bwMode="auto">
              <a:xfrm>
                <a:off x="1869672" y="2330238"/>
                <a:ext cx="1503646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Advanced Grid Math</a:t>
                </a:r>
                <a:endPara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 bwMode="auto">
              <a:xfrm>
                <a:off x="2846804" y="2582021"/>
                <a:ext cx="896399" cy="2308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Surface Area</a:t>
                </a:r>
              </a:p>
            </p:txBody>
          </p:sp>
          <p:pic>
            <p:nvPicPr>
              <p:cNvPr id="191" name="Picture 35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96103" y="2576265"/>
                <a:ext cx="1174765" cy="8987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192" name="TextBox 17"/>
              <p:cNvSpPr txBox="1">
                <a:spLocks noChangeArrowheads="1"/>
              </p:cNvSpPr>
              <p:nvPr/>
            </p:nvSpPr>
            <p:spPr bwMode="auto">
              <a:xfrm>
                <a:off x="2636492" y="2761006"/>
                <a:ext cx="1302658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…increases  with increasing </a:t>
                </a:r>
                <a:r>
                  <a:rPr kumimoji="0" lang="en-US" sz="800" b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inclination as </a:t>
                </a:r>
                <a:r>
                  <a:rPr kumimoji="0" lang="en-US" sz="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 </a:t>
                </a:r>
                <a:r>
                  <a:rPr kumimoji="0" lang="en-US" sz="800" b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Trig</a:t>
                </a:r>
                <a:r>
                  <a:rPr kumimoji="0" lang="en-US" sz="800" b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800" b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function </a:t>
                </a:r>
                <a:r>
                  <a:rPr kumimoji="0" lang="en-US" sz="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of the </a:t>
                </a:r>
                <a:r>
                  <a:rPr kumimoji="0" lang="en-US" sz="900" b="1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cosine of </a:t>
                </a:r>
                <a:r>
                  <a:rPr kumimoji="0" lang="en-US" sz="9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the </a:t>
                </a:r>
              </a:p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Slope Angle</a:t>
                </a:r>
                <a:endParaRPr kumimoji="0" lang="en-US" sz="900" b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 bwMode="auto">
              <a:xfrm>
                <a:off x="2087575" y="3256588"/>
                <a:ext cx="59824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SArea</a:t>
                </a:r>
                <a:r>
                  <a:rPr kumimoji="0" lang="en-US" sz="7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=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Fn(Slope)</a:t>
                </a:r>
              </a:p>
            </p:txBody>
          </p:sp>
        </p:grpSp>
      </p:grpSp>
      <p:sp>
        <p:nvSpPr>
          <p:cNvPr id="196" name="TextBox 96"/>
          <p:cNvSpPr txBox="1">
            <a:spLocks noChangeArrowheads="1"/>
          </p:cNvSpPr>
          <p:nvPr/>
        </p:nvSpPr>
        <p:spPr bwMode="auto">
          <a:xfrm>
            <a:off x="3313272" y="2278791"/>
            <a:ext cx="10647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itchFamily="34" charset="0"/>
              </a:rPr>
              <a:t>D</a:t>
            </a:r>
            <a:r>
              <a:rPr kumimoji="0" lang="en-US" sz="1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itchFamily="34" charset="0"/>
              </a:rPr>
              <a:t>z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itchFamily="34" charset="0"/>
              </a:rPr>
              <a:t>xy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itchFamily="34" charset="0"/>
              </a:rPr>
              <a:t> Elevation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8" name="TextBox 100"/>
          <p:cNvSpPr txBox="1">
            <a:spLocks noChangeArrowheads="1"/>
          </p:cNvSpPr>
          <p:nvPr/>
        </p:nvSpPr>
        <p:spPr bwMode="auto">
          <a:xfrm>
            <a:off x="5200467" y="2580517"/>
            <a:ext cx="1588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ʃ </a:t>
            </a:r>
            <a:r>
              <a:rPr kumimoji="0" lang="en-US" sz="1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Districts_Average</a:t>
            </a:r>
            <a:r>
              <a:rPr kumimoji="0" lang="en-US" sz="1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Elevation</a:t>
            </a:r>
          </a:p>
        </p:txBody>
      </p:sp>
      <p:sp>
        <p:nvSpPr>
          <p:cNvPr id="209" name="Freeform 208"/>
          <p:cNvSpPr/>
          <p:nvPr/>
        </p:nvSpPr>
        <p:spPr bwMode="auto">
          <a:xfrm>
            <a:off x="6519863" y="1324979"/>
            <a:ext cx="178593" cy="104775"/>
          </a:xfrm>
          <a:custGeom>
            <a:avLst/>
            <a:gdLst>
              <a:gd name="connsiteX0" fmla="*/ 26193 w 178593"/>
              <a:gd name="connsiteY0" fmla="*/ 14287 h 104775"/>
              <a:gd name="connsiteX1" fmla="*/ 0 w 178593"/>
              <a:gd name="connsiteY1" fmla="*/ 80962 h 104775"/>
              <a:gd name="connsiteX2" fmla="*/ 73818 w 178593"/>
              <a:gd name="connsiteY2" fmla="*/ 104775 h 104775"/>
              <a:gd name="connsiteX3" fmla="*/ 133350 w 178593"/>
              <a:gd name="connsiteY3" fmla="*/ 78581 h 104775"/>
              <a:gd name="connsiteX4" fmla="*/ 161925 w 178593"/>
              <a:gd name="connsiteY4" fmla="*/ 64294 h 104775"/>
              <a:gd name="connsiteX5" fmla="*/ 178593 w 178593"/>
              <a:gd name="connsiteY5" fmla="*/ 0 h 104775"/>
              <a:gd name="connsiteX6" fmla="*/ 26193 w 178593"/>
              <a:gd name="connsiteY6" fmla="*/ 14287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93" h="104775">
                <a:moveTo>
                  <a:pt x="26193" y="14287"/>
                </a:moveTo>
                <a:lnTo>
                  <a:pt x="0" y="80962"/>
                </a:lnTo>
                <a:lnTo>
                  <a:pt x="73818" y="104775"/>
                </a:lnTo>
                <a:lnTo>
                  <a:pt x="133350" y="78581"/>
                </a:lnTo>
                <a:lnTo>
                  <a:pt x="161925" y="64294"/>
                </a:lnTo>
                <a:lnTo>
                  <a:pt x="178593" y="0"/>
                </a:lnTo>
                <a:lnTo>
                  <a:pt x="26193" y="14287"/>
                </a:ln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296804" y="1256776"/>
            <a:ext cx="3031856" cy="1018273"/>
            <a:chOff x="5296804" y="1256776"/>
            <a:chExt cx="3031856" cy="1018273"/>
          </a:xfrm>
        </p:grpSpPr>
        <p:sp>
          <p:nvSpPr>
            <p:cNvPr id="113" name="TextBox 95"/>
            <p:cNvSpPr txBox="1">
              <a:spLocks noChangeArrowheads="1"/>
            </p:cNvSpPr>
            <p:nvPr/>
          </p:nvSpPr>
          <p:spPr bwMode="auto">
            <a:xfrm>
              <a:off x="5296804" y="2028828"/>
              <a:ext cx="5469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000" b="1" i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Curve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843589" y="1256776"/>
              <a:ext cx="2485071" cy="969496"/>
              <a:chOff x="5843589" y="1256776"/>
              <a:chExt cx="2485071" cy="969496"/>
            </a:xfrm>
          </p:grpSpPr>
          <p:sp>
            <p:nvSpPr>
              <p:cNvPr id="95" name="TextBox 17"/>
              <p:cNvSpPr txBox="1">
                <a:spLocks noChangeArrowheads="1"/>
              </p:cNvSpPr>
              <p:nvPr/>
            </p:nvSpPr>
            <p:spPr bwMode="auto">
              <a:xfrm>
                <a:off x="6823217" y="1256776"/>
                <a:ext cx="1505443" cy="969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derivative</a:t>
                </a:r>
                <a:r>
                  <a:rPr lang="en-US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9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is the instantaneous “rate of change” of a function and is </a:t>
                </a:r>
                <a:r>
                  <a:rPr lang="en-US" sz="900" u="sng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equivalent to the slope of the tangent line at a point</a:t>
                </a:r>
                <a:endPara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843589" y="1273741"/>
                <a:ext cx="980355" cy="935567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0"/>
          <p:cNvGrpSpPr/>
          <p:nvPr/>
        </p:nvGrpSpPr>
        <p:grpSpPr>
          <a:xfrm>
            <a:off x="3527829" y="3273443"/>
            <a:ext cx="3258359" cy="1431941"/>
            <a:chOff x="3403474" y="3273443"/>
            <a:chExt cx="3258359" cy="1431941"/>
          </a:xfrm>
        </p:grpSpPr>
        <p:pic>
          <p:nvPicPr>
            <p:cNvPr id="161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9702" y="3294406"/>
              <a:ext cx="1338928" cy="13389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4" name="TextBox 128"/>
            <p:cNvSpPr txBox="1">
              <a:spLocks noChangeArrowheads="1"/>
            </p:cNvSpPr>
            <p:nvPr/>
          </p:nvSpPr>
          <p:spPr bwMode="auto">
            <a:xfrm>
              <a:off x="5781464" y="3651095"/>
              <a:ext cx="8803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 smtClean="0">
                  <a:sym typeface="Wingdings" pitchFamily="2" charset="2"/>
                </a:rPr>
                <a:t></a:t>
              </a:r>
              <a:r>
                <a:rPr lang="en-US" sz="300" b="1" dirty="0" smtClean="0">
                  <a:sym typeface="Wingdings" pitchFamily="2" charset="2"/>
                </a:rPr>
                <a:t> </a:t>
              </a:r>
              <a:r>
                <a:rPr lang="en-US" sz="800" b="1" dirty="0" smtClean="0">
                  <a:sym typeface="Wingdings" pitchFamily="2" charset="2"/>
                </a:rPr>
                <a:t>Counts </a:t>
              </a:r>
              <a:endParaRPr lang="en-US" sz="800" b="1" dirty="0">
                <a:sym typeface="Wingdings" pitchFamily="2" charset="2"/>
              </a:endParaRPr>
            </a:p>
            <a:p>
              <a:r>
                <a:rPr lang="en-US" sz="800" dirty="0"/>
                <a:t>     </a:t>
              </a:r>
              <a:r>
                <a:rPr lang="en-US" sz="700" dirty="0"/>
                <a:t># </a:t>
              </a:r>
              <a:r>
                <a:rPr lang="en-US" sz="700" dirty="0" smtClean="0"/>
                <a:t>Viewer cells</a:t>
              </a:r>
              <a:endParaRPr lang="en-US" sz="700" dirty="0"/>
            </a:p>
          </p:txBody>
        </p:sp>
        <p:sp>
          <p:nvSpPr>
            <p:cNvPr id="165" name="TextBox 164"/>
            <p:cNvSpPr txBox="1"/>
            <p:nvPr/>
          </p:nvSpPr>
          <p:spPr bwMode="auto">
            <a:xfrm>
              <a:off x="3403474" y="4212941"/>
              <a:ext cx="116155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/>
                <a:t>270/621= </a:t>
              </a:r>
              <a:r>
                <a:rPr lang="en-US" sz="1000" b="1" dirty="0"/>
                <a:t>43%</a:t>
              </a:r>
              <a:r>
                <a:rPr lang="en-US" sz="800" b="1" dirty="0"/>
                <a:t> </a:t>
              </a:r>
              <a:endParaRPr lang="en-US" sz="800" b="1" dirty="0" smtClean="0"/>
            </a:p>
            <a:p>
              <a:pPr>
                <a:defRPr/>
              </a:pPr>
              <a:r>
                <a:rPr lang="en-US" sz="800" dirty="0" smtClean="0"/>
                <a:t>of </a:t>
              </a:r>
              <a:r>
                <a:rPr lang="en-US" sz="800" dirty="0"/>
                <a:t>the entire road network </a:t>
              </a:r>
              <a:r>
                <a:rPr lang="en-US" sz="800" dirty="0" smtClean="0"/>
                <a:t>connected</a:t>
              </a:r>
              <a:endParaRPr lang="en-US" sz="800" dirty="0"/>
            </a:p>
          </p:txBody>
        </p:sp>
        <p:cxnSp>
          <p:nvCxnSpPr>
            <p:cNvPr id="166" name="Straight Connector 165"/>
            <p:cNvCxnSpPr/>
            <p:nvPr/>
          </p:nvCxnSpPr>
          <p:spPr bwMode="auto">
            <a:xfrm flipH="1">
              <a:off x="4376442" y="4594704"/>
              <a:ext cx="153863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7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6583" y="3984325"/>
              <a:ext cx="188827" cy="528119"/>
            </a:xfrm>
            <a:prstGeom prst="rect">
              <a:avLst/>
            </a:prstGeom>
            <a:noFill/>
            <a:ln w="317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0" name="TextBox 161"/>
            <p:cNvSpPr txBox="1">
              <a:spLocks noChangeArrowheads="1"/>
            </p:cNvSpPr>
            <p:nvPr/>
          </p:nvSpPr>
          <p:spPr bwMode="auto">
            <a:xfrm>
              <a:off x="5882008" y="4244825"/>
              <a:ext cx="7024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i="1" dirty="0" smtClean="0"/>
                <a:t>“Visual </a:t>
              </a:r>
            </a:p>
            <a:p>
              <a:pPr algn="ctr"/>
              <a:r>
                <a:rPr lang="en-US" sz="800" b="1" i="1" dirty="0" smtClean="0"/>
                <a:t>Exposure”</a:t>
              </a:r>
              <a:endParaRPr lang="en-US" sz="800" b="1" i="1" dirty="0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4390262" y="3273443"/>
              <a:ext cx="488868" cy="432739"/>
              <a:chOff x="4390262" y="3273443"/>
              <a:chExt cx="488868" cy="432739"/>
            </a:xfrm>
          </p:grpSpPr>
          <p:pic>
            <p:nvPicPr>
              <p:cNvPr id="162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90262" y="3273443"/>
                <a:ext cx="432740" cy="4327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3" name="TextBox 202"/>
              <p:cNvSpPr txBox="1"/>
              <p:nvPr/>
            </p:nvSpPr>
            <p:spPr>
              <a:xfrm>
                <a:off x="4578983" y="3350473"/>
                <a:ext cx="300147" cy="20242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algn="l" eaLnBrk="0" hangingPunct="0">
                  <a:lnSpc>
                    <a:spcPts val="1800"/>
                  </a:lnSpc>
                </a:pPr>
                <a:r>
                  <a:rPr lang="en-US" sz="500" b="1" dirty="0" smtClean="0">
                    <a:ea typeface="+mn-ea"/>
                    <a:cs typeface="+mn-cs"/>
                  </a:rPr>
                  <a:t>Roads</a:t>
                </a:r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6611845" y="3567193"/>
            <a:ext cx="1594970" cy="1115697"/>
            <a:chOff x="6597215" y="3559878"/>
            <a:chExt cx="1594970" cy="1115697"/>
          </a:xfrm>
        </p:grpSpPr>
        <p:pic>
          <p:nvPicPr>
            <p:cNvPr id="154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1635" y="3585233"/>
              <a:ext cx="1001850" cy="10329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2" name="TextBox 127"/>
            <p:cNvSpPr txBox="1">
              <a:spLocks noChangeArrowheads="1"/>
            </p:cNvSpPr>
            <p:nvPr/>
          </p:nvSpPr>
          <p:spPr bwMode="auto">
            <a:xfrm>
              <a:off x="6664105" y="4398576"/>
              <a:ext cx="5357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 b="1" dirty="0"/>
                <a:t>Highest</a:t>
              </a:r>
            </a:p>
            <a:p>
              <a:r>
                <a:rPr lang="en-US" sz="600" b="1" dirty="0"/>
                <a:t>Exposure</a:t>
              </a:r>
            </a:p>
          </p:txBody>
        </p:sp>
        <p:sp>
          <p:nvSpPr>
            <p:cNvPr id="153" name="TextBox 129"/>
            <p:cNvSpPr txBox="1">
              <a:spLocks noChangeArrowheads="1"/>
            </p:cNvSpPr>
            <p:nvPr/>
          </p:nvSpPr>
          <p:spPr bwMode="auto">
            <a:xfrm>
              <a:off x="6597215" y="3922938"/>
              <a:ext cx="643125" cy="453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/>
                <a:t>Sums</a:t>
              </a:r>
            </a:p>
            <a:p>
              <a:r>
                <a:rPr lang="en-US" sz="700" dirty="0"/>
                <a:t>Viewer</a:t>
              </a:r>
            </a:p>
            <a:p>
              <a:r>
                <a:rPr lang="en-US" sz="700" dirty="0"/>
                <a:t>Weights</a:t>
              </a:r>
              <a:r>
                <a:rPr lang="en-US" sz="300" dirty="0"/>
                <a:t> </a:t>
              </a:r>
              <a:r>
                <a:rPr lang="en-US" sz="800" b="1" dirty="0">
                  <a:sym typeface="Wingdings" pitchFamily="2" charset="2"/>
                </a:rPr>
                <a:t></a:t>
              </a:r>
              <a:endParaRPr lang="en-US" sz="800" b="1" dirty="0"/>
            </a:p>
          </p:txBody>
        </p:sp>
        <p:pic>
          <p:nvPicPr>
            <p:cNvPr id="15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89849" y="3559878"/>
              <a:ext cx="402336" cy="40233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98" name="Straight Connector 197"/>
            <p:cNvCxnSpPr/>
            <p:nvPr/>
          </p:nvCxnSpPr>
          <p:spPr bwMode="auto">
            <a:xfrm flipH="1">
              <a:off x="7062788" y="4124325"/>
              <a:ext cx="621508" cy="345281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939800" y="697342"/>
            <a:ext cx="7239000" cy="553999"/>
            <a:chOff x="939800" y="467142"/>
            <a:chExt cx="7239000" cy="554911"/>
          </a:xfrm>
        </p:grpSpPr>
        <p:sp>
          <p:nvSpPr>
            <p:cNvPr id="4" name="Rectangle 3"/>
            <p:cNvSpPr/>
            <p:nvPr/>
          </p:nvSpPr>
          <p:spPr>
            <a:xfrm>
              <a:off x="939800" y="467142"/>
              <a:ext cx="7239000" cy="5549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00FF"/>
                  </a:solidFill>
                </a:rPr>
                <a:t>Map Geometry </a:t>
              </a: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—</a:t>
              </a:r>
              <a:r>
                <a:rPr lang="en-US" sz="9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</a:rPr>
                <a:t>(Euclidian Proximity, Narrowness, Effective Proximity)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0000FF"/>
                  </a:solidFill>
                </a:rPr>
                <a:t>Plane Geometry Connectivity </a:t>
              </a: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—</a:t>
              </a:r>
              <a:r>
                <a:rPr lang="en-US" sz="9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</a:rPr>
                <a:t>(Optimal Path, Optimal Path Density)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0000FF"/>
                  </a:solidFill>
                </a:rPr>
                <a:t>Solid Geometry Connectivity</a:t>
              </a:r>
              <a:r>
                <a:rPr lang="en-US" sz="1000" b="1" kern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—</a:t>
              </a:r>
              <a:r>
                <a:rPr lang="en-US" sz="9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b="1" dirty="0">
                  <a:solidFill>
                    <a:srgbClr val="0000FF"/>
                  </a:solidFill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</a:rPr>
                <a:t>(Viewshed, Visual Exposure)</a:t>
              </a:r>
            </a:p>
          </p:txBody>
        </p:sp>
        <p:cxnSp>
          <p:nvCxnSpPr>
            <p:cNvPr id="5" name="Straight Connector 238"/>
            <p:cNvCxnSpPr>
              <a:cxnSpLocks noChangeShapeType="1"/>
            </p:cNvCxnSpPr>
            <p:nvPr/>
          </p:nvCxnSpPr>
          <p:spPr bwMode="auto">
            <a:xfrm>
              <a:off x="2851883" y="991778"/>
              <a:ext cx="342900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2700" y="390880"/>
            <a:ext cx="9144000" cy="397869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Analysis Operations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kern="0" dirty="0">
                <a:latin typeface="+mn-lt"/>
                <a:cs typeface="+mn-cs"/>
              </a:rPr>
              <a:t>(Distance Examples)</a:t>
            </a:r>
            <a:endParaRPr lang="en-US" sz="1400" i="1" kern="0" dirty="0">
              <a:latin typeface="+mn-lt"/>
              <a:ea typeface="+mj-ea"/>
              <a:cs typeface="+mj-cs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4090369" y="1216924"/>
            <a:ext cx="2546752" cy="1941968"/>
            <a:chOff x="4090369" y="1272764"/>
            <a:chExt cx="2546752" cy="2035041"/>
          </a:xfrm>
        </p:grpSpPr>
        <p:sp>
          <p:nvSpPr>
            <p:cNvPr id="76" name="TextBox 95"/>
            <p:cNvSpPr txBox="1">
              <a:spLocks noChangeArrowheads="1"/>
            </p:cNvSpPr>
            <p:nvPr/>
          </p:nvSpPr>
          <p:spPr bwMode="auto">
            <a:xfrm>
              <a:off x="5764379" y="1736456"/>
              <a:ext cx="872742" cy="22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“Travel-Time”</a:t>
              </a:r>
            </a:p>
          </p:txBody>
        </p:sp>
        <p:sp>
          <p:nvSpPr>
            <p:cNvPr id="77" name="TextBox 75"/>
            <p:cNvSpPr txBox="1">
              <a:spLocks noChangeArrowheads="1"/>
            </p:cNvSpPr>
            <p:nvPr/>
          </p:nvSpPr>
          <p:spPr bwMode="auto">
            <a:xfrm>
              <a:off x="4545727" y="1272764"/>
              <a:ext cx="13340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Effective Proximity</a:t>
              </a:r>
            </a:p>
          </p:txBody>
        </p:sp>
        <p:sp>
          <p:nvSpPr>
            <p:cNvPr id="78" name="TextBox 96"/>
            <p:cNvSpPr txBox="1">
              <a:spLocks noChangeArrowheads="1"/>
            </p:cNvSpPr>
            <p:nvPr/>
          </p:nvSpPr>
          <p:spPr bwMode="auto">
            <a:xfrm>
              <a:off x="4090369" y="2969251"/>
              <a:ext cx="1514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…not necessarily straight lines (movement)</a:t>
              </a:r>
            </a:p>
          </p:txBody>
        </p:sp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</a:blip>
            <a:srcRect/>
            <a:stretch>
              <a:fillRect/>
            </a:stretch>
          </p:blipFill>
          <p:spPr bwMode="auto">
            <a:xfrm>
              <a:off x="4196322" y="1527589"/>
              <a:ext cx="1792621" cy="14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4908165" y="1910106"/>
              <a:ext cx="39610" cy="3960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23"/>
            <p:cNvSpPr txBox="1">
              <a:spLocks noChangeArrowheads="1"/>
            </p:cNvSpPr>
            <p:nvPr/>
          </p:nvSpPr>
          <p:spPr bwMode="auto">
            <a:xfrm>
              <a:off x="4367308" y="1546464"/>
              <a:ext cx="431914" cy="1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HQ</a:t>
              </a:r>
              <a:r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(start)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4651268" y="1695082"/>
              <a:ext cx="279531" cy="23652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82" name="Picture 18" descr="http://ramps.biz/images/products/haul-all-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3296" y="1585905"/>
              <a:ext cx="397228" cy="302165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90"/>
            <p:cNvSpPr txBox="1">
              <a:spLocks noChangeArrowheads="1"/>
            </p:cNvSpPr>
            <p:nvPr/>
          </p:nvSpPr>
          <p:spPr bwMode="auto">
            <a:xfrm>
              <a:off x="5666282" y="1509929"/>
              <a:ext cx="558166" cy="209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 Road</a:t>
              </a:r>
            </a:p>
          </p:txBody>
        </p:sp>
        <p:sp>
          <p:nvSpPr>
            <p:cNvPr id="84" name="TextBox 64"/>
            <p:cNvSpPr txBox="1">
              <a:spLocks noChangeArrowheads="1"/>
            </p:cNvSpPr>
            <p:nvPr/>
          </p:nvSpPr>
          <p:spPr bwMode="auto">
            <a:xfrm>
              <a:off x="5779496" y="1921657"/>
              <a:ext cx="712049" cy="67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26.5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minutes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…farthest away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by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truck</a:t>
              </a: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 flipH="1">
              <a:off x="5813529" y="2040251"/>
              <a:ext cx="16296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38" name="Group 137"/>
            <p:cNvGrpSpPr/>
            <p:nvPr/>
          </p:nvGrpSpPr>
          <p:grpSpPr>
            <a:xfrm>
              <a:off x="4941947" y="1940484"/>
              <a:ext cx="760837" cy="372173"/>
              <a:chOff x="4948927" y="1989344"/>
              <a:chExt cx="760837" cy="372173"/>
            </a:xfrm>
          </p:grpSpPr>
          <p:sp>
            <p:nvSpPr>
              <p:cNvPr id="74" name="Rounded Rectangle 73"/>
              <p:cNvSpPr/>
              <p:nvPr/>
            </p:nvSpPr>
            <p:spPr bwMode="auto">
              <a:xfrm>
                <a:off x="5088531" y="1989344"/>
                <a:ext cx="495591" cy="369948"/>
              </a:xfrm>
              <a:prstGeom prst="roundRect">
                <a:avLst/>
              </a:prstGeom>
              <a:solidFill>
                <a:sysClr val="window" lastClr="FFFFFF">
                  <a:lumMod val="75000"/>
                  <a:alpha val="65000"/>
                </a:sysClr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TextBox 166"/>
              <p:cNvSpPr txBox="1">
                <a:spLocks noChangeArrowheads="1"/>
              </p:cNvSpPr>
              <p:nvPr/>
            </p:nvSpPr>
            <p:spPr bwMode="auto">
              <a:xfrm>
                <a:off x="4948927" y="1992185"/>
                <a:ext cx="7608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Off Road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Absolute Barrier</a:t>
                </a: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6447243" y="529702"/>
            <a:ext cx="1873766" cy="2025398"/>
            <a:chOff x="6432613" y="587887"/>
            <a:chExt cx="1873766" cy="2025398"/>
          </a:xfrm>
        </p:grpSpPr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</a:blip>
            <a:srcRect/>
            <a:stretch>
              <a:fillRect/>
            </a:stretch>
          </p:blipFill>
          <p:spPr bwMode="auto">
            <a:xfrm>
              <a:off x="6432613" y="987948"/>
              <a:ext cx="1623997" cy="143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1" name="Picture 12" descr="http://www.sageventure.com/clipart/Hiker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03523" y="2148812"/>
              <a:ext cx="200313" cy="341775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" name="Picture 7" descr="http://www.quad-atv.za.net/Images/Can-Am-Rally-200-2007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66633" y="2344735"/>
              <a:ext cx="305882" cy="268550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3" name="TextBox 91"/>
            <p:cNvSpPr txBox="1">
              <a:spLocks noChangeArrowheads="1"/>
            </p:cNvSpPr>
            <p:nvPr/>
          </p:nvSpPr>
          <p:spPr bwMode="auto">
            <a:xfrm>
              <a:off x="7732848" y="2018271"/>
              <a:ext cx="5735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 + Off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Road</a:t>
              </a:r>
            </a:p>
          </p:txBody>
        </p:sp>
        <p:sp>
          <p:nvSpPr>
            <p:cNvPr id="99" name="TextBox 64"/>
            <p:cNvSpPr txBox="1">
              <a:spLocks noChangeArrowheads="1"/>
            </p:cNvSpPr>
            <p:nvPr/>
          </p:nvSpPr>
          <p:spPr bwMode="auto">
            <a:xfrm>
              <a:off x="7545695" y="587887"/>
              <a:ext cx="76067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96.0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minutes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…farthest away by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truck</a:t>
              </a: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,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ATV</a:t>
              </a: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and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hiking</a:t>
              </a:r>
            </a:p>
          </p:txBody>
        </p:sp>
        <p:cxnSp>
          <p:nvCxnSpPr>
            <p:cNvPr id="100" name="Straight Connector 99"/>
            <p:cNvCxnSpPr>
              <a:endCxn id="98" idx="7"/>
            </p:cNvCxnSpPr>
            <p:nvPr/>
          </p:nvCxnSpPr>
          <p:spPr bwMode="auto">
            <a:xfrm flipH="1">
              <a:off x="7370899" y="781050"/>
              <a:ext cx="294346" cy="30592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>
              <a:off x="7314873" y="1077365"/>
              <a:ext cx="65639" cy="6563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7510641" y="1328324"/>
              <a:ext cx="635786" cy="369332"/>
              <a:chOff x="7391981" y="1516787"/>
              <a:chExt cx="635786" cy="369332"/>
            </a:xfrm>
          </p:grpSpPr>
          <p:sp>
            <p:nvSpPr>
              <p:cNvPr id="92" name="Rounded Rectangle 91"/>
              <p:cNvSpPr/>
              <p:nvPr/>
            </p:nvSpPr>
            <p:spPr bwMode="auto">
              <a:xfrm>
                <a:off x="7468821" y="1522270"/>
                <a:ext cx="482107" cy="358367"/>
              </a:xfrm>
              <a:prstGeom prst="roundRect">
                <a:avLst/>
              </a:prstGeom>
              <a:solidFill>
                <a:sysClr val="window" lastClr="FFFFFF">
                  <a:lumMod val="75000"/>
                  <a:alpha val="80000"/>
                </a:sysClr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TextBox 179"/>
              <p:cNvSpPr txBox="1">
                <a:spLocks noChangeArrowheads="1"/>
              </p:cNvSpPr>
              <p:nvPr/>
            </p:nvSpPr>
            <p:spPr bwMode="auto">
              <a:xfrm>
                <a:off x="7391981" y="1516787"/>
                <a:ext cx="6357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Off Road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Relative Barriers</a:t>
                </a: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1027107" y="2412057"/>
            <a:ext cx="7114016" cy="1205212"/>
            <a:chOff x="1027107" y="2458700"/>
            <a:chExt cx="7114016" cy="1205212"/>
          </a:xfrm>
        </p:grpSpPr>
        <p:cxnSp>
          <p:nvCxnSpPr>
            <p:cNvPr id="119" name="Straight Connector 25"/>
            <p:cNvCxnSpPr>
              <a:cxnSpLocks noChangeShapeType="1"/>
            </p:cNvCxnSpPr>
            <p:nvPr/>
          </p:nvCxnSpPr>
          <p:spPr bwMode="auto">
            <a:xfrm flipH="1">
              <a:off x="1027107" y="3250899"/>
              <a:ext cx="5486400" cy="7245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45" name="Group 144"/>
            <p:cNvGrpSpPr/>
            <p:nvPr/>
          </p:nvGrpSpPr>
          <p:grpSpPr>
            <a:xfrm>
              <a:off x="5699544" y="2458700"/>
              <a:ext cx="2441579" cy="1205212"/>
              <a:chOff x="5743434" y="2501250"/>
              <a:chExt cx="2441579" cy="1205212"/>
            </a:xfrm>
          </p:grpSpPr>
          <p:sp>
            <p:nvSpPr>
              <p:cNvPr id="120" name="Oval 119"/>
              <p:cNvSpPr>
                <a:spLocks noChangeAspect="1"/>
              </p:cNvSpPr>
              <p:nvPr/>
            </p:nvSpPr>
            <p:spPr bwMode="auto">
              <a:xfrm>
                <a:off x="5822328" y="2520509"/>
                <a:ext cx="2312193" cy="1185953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grpSp>
            <p:nvGrpSpPr>
              <p:cNvPr id="123" name="Group 194"/>
              <p:cNvGrpSpPr>
                <a:grpSpLocks/>
              </p:cNvGrpSpPr>
              <p:nvPr/>
            </p:nvGrpSpPr>
            <p:grpSpPr bwMode="auto">
              <a:xfrm>
                <a:off x="5743434" y="2501250"/>
                <a:ext cx="1543191" cy="1183039"/>
                <a:chOff x="5658628" y="3180196"/>
                <a:chExt cx="2218075" cy="1816355"/>
              </a:xfrm>
            </p:grpSpPr>
            <p:pic>
              <p:nvPicPr>
                <p:cNvPr id="124" name="Picture 3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6710" y="3483432"/>
                  <a:ext cx="1919993" cy="1513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5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6825829" y="3180196"/>
                  <a:ext cx="968937" cy="448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Farthest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(end)</a:t>
                  </a: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 bwMode="auto">
                <a:xfrm>
                  <a:off x="6589712" y="4116536"/>
                  <a:ext cx="52387" cy="5396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5658628" y="3671889"/>
                  <a:ext cx="834500" cy="4489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HQ</a:t>
                  </a:r>
                  <a:r>
                    <a:rPr kumimoji="0" lang="en-US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(start)</a:t>
                  </a: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 bwMode="auto">
                <a:xfrm>
                  <a:off x="6202169" y="3883877"/>
                  <a:ext cx="412944" cy="2485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flipH="1">
                  <a:off x="6883153" y="3462014"/>
                  <a:ext cx="220034" cy="17854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 bwMode="auto">
                <a:xfrm>
                  <a:off x="6832599" y="3630896"/>
                  <a:ext cx="52388" cy="5396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TextBox 112"/>
              <p:cNvSpPr txBox="1">
                <a:spLocks noChangeArrowheads="1"/>
              </p:cNvSpPr>
              <p:nvPr/>
            </p:nvSpPr>
            <p:spPr bwMode="auto">
              <a:xfrm>
                <a:off x="6972371" y="2959031"/>
                <a:ext cx="1212642" cy="69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      …the  “</a:t>
                </a: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steepest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    downhill path</a:t>
                </a:r>
                <a:r>
                  <a:rPr kumimoji="0" lang="en-US" sz="8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”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  identifies the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</a:t>
                </a:r>
                <a:r>
                  <a:rPr kumimoji="0" lang="en-US" sz="800" b="1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optimal route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(Quickest) </a:t>
                </a:r>
              </a:p>
            </p:txBody>
          </p:sp>
        </p:grpSp>
      </p:grpSp>
      <p:grpSp>
        <p:nvGrpSpPr>
          <p:cNvPr id="219" name="Group 218"/>
          <p:cNvGrpSpPr/>
          <p:nvPr/>
        </p:nvGrpSpPr>
        <p:grpSpPr>
          <a:xfrm>
            <a:off x="899861" y="3238685"/>
            <a:ext cx="3428499" cy="1419396"/>
            <a:chOff x="899861" y="3231370"/>
            <a:chExt cx="3428499" cy="1419396"/>
          </a:xfrm>
        </p:grpSpPr>
        <p:pic>
          <p:nvPicPr>
            <p:cNvPr id="175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99861" y="3273692"/>
              <a:ext cx="1618227" cy="134742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6" name="TextBox 134"/>
            <p:cNvSpPr txBox="1">
              <a:spLocks noChangeArrowheads="1"/>
            </p:cNvSpPr>
            <p:nvPr/>
          </p:nvSpPr>
          <p:spPr bwMode="auto">
            <a:xfrm>
              <a:off x="2733059" y="3728211"/>
              <a:ext cx="15953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</a:rPr>
                <a:t>Seen </a:t>
              </a:r>
              <a:r>
                <a:rPr lang="en-US" sz="800" b="1" dirty="0">
                  <a:solidFill>
                    <a:srgbClr val="000000"/>
                  </a:solidFill>
                </a:rPr>
                <a:t>if new tangent </a:t>
              </a:r>
              <a:r>
                <a:rPr lang="en-US" sz="800" b="1" dirty="0" smtClean="0">
                  <a:solidFill>
                    <a:srgbClr val="000000"/>
                  </a:solidFill>
                </a:rPr>
                <a:t>exceeds      </a:t>
              </a:r>
              <a:r>
                <a:rPr lang="en-US" sz="800" b="1" dirty="0">
                  <a:solidFill>
                    <a:srgbClr val="000000"/>
                  </a:solidFill>
                </a:rPr>
                <a:t>all previous tangents </a:t>
              </a:r>
              <a:r>
                <a:rPr lang="en-US" sz="800" b="1" dirty="0" smtClean="0">
                  <a:solidFill>
                    <a:srgbClr val="000000"/>
                  </a:solidFill>
                </a:rPr>
                <a:t>           </a:t>
              </a:r>
              <a:r>
                <a:rPr lang="en-US" sz="800" dirty="0">
                  <a:solidFill>
                    <a:srgbClr val="000000"/>
                  </a:solidFill>
                </a:rPr>
                <a:t>along the line of sight</a:t>
              </a:r>
            </a:p>
          </p:txBody>
        </p:sp>
        <p:sp>
          <p:nvSpPr>
            <p:cNvPr id="178" name="TextBox 138"/>
            <p:cNvSpPr txBox="1">
              <a:spLocks noChangeArrowheads="1"/>
            </p:cNvSpPr>
            <p:nvPr/>
          </p:nvSpPr>
          <p:spPr bwMode="auto">
            <a:xfrm>
              <a:off x="3364831" y="3231370"/>
              <a:ext cx="83548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 dirty="0"/>
                <a:t>Tan = Rise/Run</a:t>
              </a:r>
            </a:p>
          </p:txBody>
        </p:sp>
        <p:sp>
          <p:nvSpPr>
            <p:cNvPr id="180" name="Right Triangle 179"/>
            <p:cNvSpPr>
              <a:spLocks/>
            </p:cNvSpPr>
            <p:nvPr/>
          </p:nvSpPr>
          <p:spPr bwMode="auto">
            <a:xfrm flipH="1">
              <a:off x="2668760" y="3301613"/>
              <a:ext cx="453707" cy="226562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TextBox 150"/>
            <p:cNvSpPr txBox="1">
              <a:spLocks noChangeArrowheads="1"/>
            </p:cNvSpPr>
            <p:nvPr/>
          </p:nvSpPr>
          <p:spPr bwMode="auto">
            <a:xfrm>
              <a:off x="3074039" y="3336581"/>
              <a:ext cx="34817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 b="1" dirty="0"/>
                <a:t>Rise</a:t>
              </a:r>
            </a:p>
          </p:txBody>
        </p:sp>
        <p:sp>
          <p:nvSpPr>
            <p:cNvPr id="182" name="TextBox 151"/>
            <p:cNvSpPr txBox="1">
              <a:spLocks noChangeArrowheads="1"/>
            </p:cNvSpPr>
            <p:nvPr/>
          </p:nvSpPr>
          <p:spPr bwMode="auto">
            <a:xfrm>
              <a:off x="2747799" y="3490734"/>
              <a:ext cx="3337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 b="1" dirty="0"/>
                <a:t>Run</a:t>
              </a:r>
            </a:p>
          </p:txBody>
        </p:sp>
        <p:sp>
          <p:nvSpPr>
            <p:cNvPr id="174" name="TextBox 130"/>
            <p:cNvSpPr txBox="1">
              <a:spLocks noChangeArrowheads="1"/>
            </p:cNvSpPr>
            <p:nvPr/>
          </p:nvSpPr>
          <p:spPr bwMode="auto">
            <a:xfrm>
              <a:off x="1889638" y="4450711"/>
              <a:ext cx="59824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 dirty="0"/>
                <a:t>Viewshed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 bwMode="auto">
            <a:xfrm>
              <a:off x="2338351" y="3594779"/>
              <a:ext cx="457200" cy="22336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Group 210"/>
            <p:cNvGrpSpPr/>
            <p:nvPr/>
          </p:nvGrpSpPr>
          <p:grpSpPr>
            <a:xfrm>
              <a:off x="2763425" y="4210769"/>
              <a:ext cx="482346" cy="430537"/>
              <a:chOff x="2763425" y="4210769"/>
              <a:chExt cx="482346" cy="430537"/>
            </a:xfrm>
          </p:grpSpPr>
          <p:grpSp>
            <p:nvGrpSpPr>
              <p:cNvPr id="209" name="Group 208"/>
              <p:cNvGrpSpPr>
                <a:grpSpLocks noChangeAspect="1"/>
              </p:cNvGrpSpPr>
              <p:nvPr/>
            </p:nvGrpSpPr>
            <p:grpSpPr>
              <a:xfrm>
                <a:off x="2763425" y="4210769"/>
                <a:ext cx="482346" cy="301908"/>
                <a:chOff x="3335797" y="1604355"/>
                <a:chExt cx="631491" cy="395260"/>
              </a:xfrm>
            </p:grpSpPr>
            <p:pic>
              <p:nvPicPr>
                <p:cNvPr id="207" name="Picture 12" descr="http://mtnestbutblessed.files.wordpress.com/2012/02/ripple2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335797" y="1604355"/>
                  <a:ext cx="631491" cy="395260"/>
                </a:xfrm>
                <a:prstGeom prst="rect">
                  <a:avLst/>
                </a:prstGeom>
                <a:noFill/>
                <a:ln w="3175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08" name="Picture 18" descr="http://www.pavilionrattan.co.uk/sites/default/files/imagecache/large/pebble_black_terrazzo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621815" y="1665004"/>
                  <a:ext cx="62007" cy="43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0" name="TextBox 209"/>
              <p:cNvSpPr txBox="1"/>
              <p:nvPr/>
            </p:nvSpPr>
            <p:spPr>
              <a:xfrm>
                <a:off x="2853722" y="4438883"/>
                <a:ext cx="300147" cy="20242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algn="ctr" eaLnBrk="0" hangingPunct="0">
                  <a:lnSpc>
                    <a:spcPts val="1800"/>
                  </a:lnSpc>
                </a:pPr>
                <a:r>
                  <a:rPr lang="en-US" sz="500" b="1" dirty="0" smtClean="0">
                    <a:ea typeface="+mn-ea"/>
                    <a:cs typeface="+mn-cs"/>
                  </a:rPr>
                  <a:t>“Splash”</a:t>
                </a: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2499088" y="1209610"/>
            <a:ext cx="1404552" cy="2001260"/>
            <a:chOff x="2499088" y="1216590"/>
            <a:chExt cx="1404552" cy="2001260"/>
          </a:xfrm>
        </p:grpSpPr>
        <p:pic>
          <p:nvPicPr>
            <p:cNvPr id="63" name="Picture 1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47379" y="1423877"/>
              <a:ext cx="1302593" cy="1241939"/>
            </a:xfrm>
            <a:prstGeom prst="rect">
              <a:avLst/>
            </a:prstGeom>
            <a:noFill/>
            <a:ln w="3175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82619" y="2696653"/>
              <a:ext cx="1231649" cy="20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Box 29"/>
            <p:cNvSpPr txBox="1">
              <a:spLocks noChangeArrowheads="1"/>
            </p:cNvSpPr>
            <p:nvPr/>
          </p:nvSpPr>
          <p:spPr bwMode="auto">
            <a:xfrm>
              <a:off x="2499088" y="1216590"/>
              <a:ext cx="1404552" cy="23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Euclidean Proximity</a:t>
              </a:r>
            </a:p>
          </p:txBody>
        </p:sp>
        <p:sp>
          <p:nvSpPr>
            <p:cNvPr id="58" name="TextBox 77"/>
            <p:cNvSpPr txBox="1">
              <a:spLocks noChangeArrowheads="1"/>
            </p:cNvSpPr>
            <p:nvPr/>
          </p:nvSpPr>
          <p:spPr bwMode="auto">
            <a:xfrm>
              <a:off x="2561722" y="2894780"/>
              <a:ext cx="1242468" cy="32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…from a point to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everywhere…</a:t>
              </a: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3304704" y="1478818"/>
              <a:ext cx="482346" cy="432918"/>
              <a:chOff x="2719535" y="4230161"/>
              <a:chExt cx="482346" cy="432918"/>
            </a:xfrm>
          </p:grpSpPr>
          <p:grpSp>
            <p:nvGrpSpPr>
              <p:cNvPr id="214" name="Group 208"/>
              <p:cNvGrpSpPr>
                <a:grpSpLocks noChangeAspect="1"/>
              </p:cNvGrpSpPr>
              <p:nvPr/>
            </p:nvGrpSpPr>
            <p:grpSpPr>
              <a:xfrm>
                <a:off x="2719535" y="4230161"/>
                <a:ext cx="482346" cy="301908"/>
                <a:chOff x="3278335" y="1629743"/>
                <a:chExt cx="631491" cy="395260"/>
              </a:xfrm>
            </p:grpSpPr>
            <p:pic>
              <p:nvPicPr>
                <p:cNvPr id="216" name="Picture 12" descr="http://mtnestbutblessed.files.wordpress.com/2012/02/ripple2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278335" y="1629743"/>
                  <a:ext cx="631491" cy="395260"/>
                </a:xfrm>
                <a:prstGeom prst="rect">
                  <a:avLst/>
                </a:prstGeom>
                <a:noFill/>
                <a:ln w="3175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17" name="Picture 18" descr="http://www.pavilionrattan.co.uk/sites/default/files/imagecache/large/pebble_black_terrazzo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65705" y="1674356"/>
                  <a:ext cx="62007" cy="43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" name="TextBox 214"/>
              <p:cNvSpPr txBox="1"/>
              <p:nvPr/>
            </p:nvSpPr>
            <p:spPr>
              <a:xfrm>
                <a:off x="2809832" y="4460656"/>
                <a:ext cx="300147" cy="20242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algn="ctr" eaLnBrk="0" hangingPunct="0">
                  <a:lnSpc>
                    <a:spcPts val="1800"/>
                  </a:lnSpc>
                </a:pPr>
                <a:r>
                  <a:rPr lang="en-US" sz="600" b="1" dirty="0" smtClean="0">
                    <a:ea typeface="+mn-ea"/>
                    <a:cs typeface="+mn-cs"/>
                  </a:rPr>
                  <a:t>“Splash”</a:t>
                </a: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893470" y="853362"/>
            <a:ext cx="1742518" cy="2357505"/>
            <a:chOff x="893470" y="853362"/>
            <a:chExt cx="1742518" cy="2357505"/>
          </a:xfrm>
        </p:grpSpPr>
        <p:grpSp>
          <p:nvGrpSpPr>
            <p:cNvPr id="139" name="Group 138"/>
            <p:cNvGrpSpPr/>
            <p:nvPr/>
          </p:nvGrpSpPr>
          <p:grpSpPr>
            <a:xfrm>
              <a:off x="893470" y="1194979"/>
              <a:ext cx="1361129" cy="2015888"/>
              <a:chOff x="1375090" y="1277689"/>
              <a:chExt cx="1361129" cy="2112504"/>
            </a:xfrm>
          </p:grpSpPr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1710885" y="1277689"/>
                <a:ext cx="7168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Distance</a:t>
                </a:r>
              </a:p>
            </p:txBody>
          </p:sp>
          <p:sp>
            <p:nvSpPr>
              <p:cNvPr id="69" name="TextBox 76"/>
              <p:cNvSpPr txBox="1">
                <a:spLocks noChangeArrowheads="1"/>
              </p:cNvSpPr>
              <p:nvPr/>
            </p:nvSpPr>
            <p:spPr bwMode="auto">
              <a:xfrm>
                <a:off x="1375090" y="3051639"/>
                <a:ext cx="136112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Shortest straight line between two points…</a:t>
                </a:r>
              </a:p>
            </p:txBody>
          </p:sp>
          <p:pic>
            <p:nvPicPr>
              <p:cNvPr id="70" name="Picture 3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384034" y="1497853"/>
                <a:ext cx="1344466" cy="1557181"/>
              </a:xfrm>
              <a:prstGeom prst="rect">
                <a:avLst/>
              </a:prstGeom>
              <a:noFill/>
              <a:ln w="3175">
                <a:solidFill>
                  <a:sysClr val="window" lastClr="FFFFFF">
                    <a:lumMod val="50000"/>
                  </a:sys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223" name="Straight Connector 222"/>
            <p:cNvCxnSpPr/>
            <p:nvPr/>
          </p:nvCxnSpPr>
          <p:spPr bwMode="auto">
            <a:xfrm flipV="1">
              <a:off x="1845947" y="853362"/>
              <a:ext cx="790041" cy="39502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TextBox 227"/>
          <p:cNvSpPr txBox="1"/>
          <p:nvPr/>
        </p:nvSpPr>
        <p:spPr bwMode="auto">
          <a:xfrm>
            <a:off x="6852256" y="2587156"/>
            <a:ext cx="10345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Plane Geometry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Connectivity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 bwMode="auto">
          <a:xfrm>
            <a:off x="3265306" y="3418979"/>
            <a:ext cx="10345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Solid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Geometry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Connectivity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700" y="403925"/>
            <a:ext cx="91440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Statistics Operations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kern="0" dirty="0">
                <a:latin typeface="+mn-lt"/>
                <a:cs typeface="+mn-cs"/>
              </a:rPr>
              <a:t>(</a:t>
            </a:r>
            <a:r>
              <a:rPr lang="en-US" sz="1400" i="1" u="sng" kern="0" dirty="0">
                <a:latin typeface="+mn-lt"/>
                <a:cs typeface="+mn-cs"/>
              </a:rPr>
              <a:t>Numeric</a:t>
            </a:r>
            <a:r>
              <a:rPr lang="en-US" sz="1400" i="1" kern="0" dirty="0">
                <a:latin typeface="+mn-lt"/>
                <a:cs typeface="+mn-cs"/>
              </a:rPr>
              <a:t> Context)</a:t>
            </a:r>
            <a:endParaRPr lang="en-US" sz="1400" i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0" y="775505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GIS as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 “Technical Tool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” 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Where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vs.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Analytical 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Tool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So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What if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116780" y="1046880"/>
            <a:ext cx="6791708" cy="1560424"/>
            <a:chOff x="1116780" y="1040235"/>
            <a:chExt cx="6791708" cy="1560424"/>
          </a:xfrm>
        </p:grpSpPr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1116780" y="2038967"/>
              <a:ext cx="6428675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Surface Modeling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(Density Analysis, Spatial Interpolation, Map Generalization)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Spatial Data Mining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(Descriptive, Predictive, Prescriptive)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622185" y="1771939"/>
              <a:ext cx="187423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GIS Perspective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</a:p>
          </p:txBody>
        </p:sp>
        <p:grpSp>
          <p:nvGrpSpPr>
            <p:cNvPr id="55" name="Group 77"/>
            <p:cNvGrpSpPr/>
            <p:nvPr/>
          </p:nvGrpSpPr>
          <p:grpSpPr>
            <a:xfrm>
              <a:off x="3904312" y="1040235"/>
              <a:ext cx="1309974" cy="747233"/>
              <a:chOff x="3904312" y="1031846"/>
              <a:chExt cx="1309974" cy="747233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 flipH="1">
                <a:off x="4572002" y="1031846"/>
                <a:ext cx="100666" cy="16830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4557568" y="1407813"/>
                <a:ext cx="3464" cy="371266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66" name="Rounded Rectangle 65"/>
              <p:cNvSpPr/>
              <p:nvPr/>
            </p:nvSpPr>
            <p:spPr bwMode="auto">
              <a:xfrm>
                <a:off x="3920233" y="1208015"/>
                <a:ext cx="1278134" cy="292119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TextBox 30"/>
              <p:cNvSpPr txBox="1">
                <a:spLocks noChangeArrowheads="1"/>
              </p:cNvSpPr>
              <p:nvPr/>
            </p:nvSpPr>
            <p:spPr bwMode="auto">
              <a:xfrm>
                <a:off x="3904312" y="1231746"/>
                <a:ext cx="130997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relaxedInset"/>
                </a:sp3d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itchFamily="34" charset="0"/>
                    <a:cs typeface="Arial" pitchFamily="34" charset="0"/>
                  </a:rPr>
                  <a:t>Spatial Statistics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996904" y="1057014"/>
              <a:ext cx="1911584" cy="1054184"/>
              <a:chOff x="5822404" y="1057014"/>
              <a:chExt cx="1911584" cy="1054184"/>
            </a:xfrm>
          </p:grpSpPr>
          <p:pic>
            <p:nvPicPr>
              <p:cNvPr id="6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14052" y="1057014"/>
                <a:ext cx="1219936" cy="1054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5822404" y="1156465"/>
                <a:ext cx="704041" cy="18564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algn="ctr" eaLnBrk="0" hangingPunct="0">
                  <a:lnSpc>
                    <a:spcPts val="1800"/>
                  </a:lnSpc>
                </a:pPr>
                <a:r>
                  <a:rPr lang="en-US" sz="1000" b="1" dirty="0" smtClean="0">
                    <a:ea typeface="+mn-ea"/>
                    <a:cs typeface="+mn-cs"/>
                  </a:rPr>
                  <a:t>Map Stack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402135" y="1121036"/>
              <a:ext cx="1724971" cy="926141"/>
              <a:chOff x="1402135" y="1121036"/>
              <a:chExt cx="1724971" cy="926141"/>
            </a:xfrm>
          </p:grpSpPr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02135" y="1121036"/>
                <a:ext cx="972081" cy="926141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433009" y="1156465"/>
                <a:ext cx="694097" cy="18564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algn="ctr" eaLnBrk="0" hangingPunct="0">
                  <a:lnSpc>
                    <a:spcPts val="1800"/>
                  </a:lnSpc>
                </a:pPr>
                <a:r>
                  <a:rPr lang="en-US" sz="1000" b="1" dirty="0" smtClean="0">
                    <a:ea typeface="+mn-ea"/>
                    <a:cs typeface="+mn-cs"/>
                  </a:rPr>
                  <a:t>Grid Layer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121443" y="2607526"/>
            <a:ext cx="6777754" cy="2171096"/>
            <a:chOff x="1121443" y="2607526"/>
            <a:chExt cx="6777754" cy="2171096"/>
          </a:xfrm>
        </p:grpSpPr>
        <p:sp>
          <p:nvSpPr>
            <p:cNvPr id="48" name="TextBox 5"/>
            <p:cNvSpPr txBox="1">
              <a:spLocks noChangeArrowheads="1"/>
            </p:cNvSpPr>
            <p:nvPr/>
          </p:nvSpPr>
          <p:spPr bwMode="auto">
            <a:xfrm>
              <a:off x="1483913" y="2885796"/>
              <a:ext cx="6166006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Basic Descriptive Statistics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Min, Max, Median, Mean, </a:t>
              </a:r>
              <a:r>
                <a:rPr kumimoji="0" lang="en-US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StDev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etc.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Basic Classification</a:t>
              </a: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(Reclassify, Contouring, Normalization)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Map Comparison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(Joint Coincidence, Statistical Tests)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Unique Map Statistics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(Roving Window and Regional Summaries)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Surface Modeling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(Density Analysis, Spatial Interpolation)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Advanced Classification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(Map Similarity, Maximum Likelihood, Clustering)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Predictive Statistics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(Map Correlation/Regression, Data Mining Engines)</a:t>
              </a:r>
            </a:p>
          </p:txBody>
        </p:sp>
        <p:sp>
          <p:nvSpPr>
            <p:cNvPr id="49" name="TextBox 7"/>
            <p:cNvSpPr txBox="1">
              <a:spLocks noChangeArrowheads="1"/>
            </p:cNvSpPr>
            <p:nvPr/>
          </p:nvSpPr>
          <p:spPr bwMode="auto">
            <a:xfrm>
              <a:off x="3362684" y="2607526"/>
              <a:ext cx="24913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Statistical Perspective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</a:p>
          </p:txBody>
        </p:sp>
        <p:pic>
          <p:nvPicPr>
            <p:cNvPr id="75" name="Picture 2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0908" y="3730475"/>
              <a:ext cx="137308" cy="11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2497" y="3995720"/>
              <a:ext cx="137308" cy="11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 bwMode="auto">
            <a:xfrm>
              <a:off x="1121443" y="3635925"/>
              <a:ext cx="82586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Map Analysis 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Toolbox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6661" y="3007486"/>
              <a:ext cx="746461" cy="63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8" descr="http://www.geni.com/blog/wp-content/uploads/2010/12/einstein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68170" y="3049934"/>
              <a:ext cx="631027" cy="58405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1308495" y="2638872"/>
            <a:ext cx="6572609" cy="2014926"/>
            <a:chOff x="1308495" y="2638872"/>
            <a:chExt cx="6572609" cy="2014926"/>
          </a:xfrm>
        </p:grpSpPr>
        <p:grpSp>
          <p:nvGrpSpPr>
            <p:cNvPr id="296" name="Group 295"/>
            <p:cNvGrpSpPr/>
            <p:nvPr/>
          </p:nvGrpSpPr>
          <p:grpSpPr>
            <a:xfrm>
              <a:off x="1308495" y="2638872"/>
              <a:ext cx="6572609" cy="2014926"/>
              <a:chOff x="1308495" y="2638872"/>
              <a:chExt cx="6572609" cy="2014926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1308495" y="2638872"/>
                <a:ext cx="6572609" cy="2014926"/>
                <a:chOff x="1308495" y="2638872"/>
                <a:chExt cx="6572609" cy="2014926"/>
              </a:xfrm>
            </p:grpSpPr>
            <p:grpSp>
              <p:nvGrpSpPr>
                <p:cNvPr id="246" name="Group 245"/>
                <p:cNvGrpSpPr/>
                <p:nvPr/>
              </p:nvGrpSpPr>
              <p:grpSpPr>
                <a:xfrm>
                  <a:off x="1308495" y="2638872"/>
                  <a:ext cx="6572609" cy="2014926"/>
                  <a:chOff x="1308495" y="2638872"/>
                  <a:chExt cx="6572609" cy="2014926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3250" y="2882000"/>
                    <a:ext cx="1847854" cy="1755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245" name="Group 244"/>
                  <p:cNvGrpSpPr/>
                  <p:nvPr/>
                </p:nvGrpSpPr>
                <p:grpSpPr>
                  <a:xfrm>
                    <a:off x="1308495" y="2638872"/>
                    <a:ext cx="6331961" cy="2014926"/>
                    <a:chOff x="1308495" y="2638872"/>
                    <a:chExt cx="6331961" cy="2014926"/>
                  </a:xfrm>
                </p:grpSpPr>
                <p:grpSp>
                  <p:nvGrpSpPr>
                    <p:cNvPr id="217" name="Group 216"/>
                    <p:cNvGrpSpPr/>
                    <p:nvPr/>
                  </p:nvGrpSpPr>
                  <p:grpSpPr>
                    <a:xfrm>
                      <a:off x="1308495" y="3254557"/>
                      <a:ext cx="1928828" cy="1399241"/>
                      <a:chOff x="1308495" y="3254557"/>
                      <a:chExt cx="1928828" cy="1399241"/>
                    </a:xfrm>
                  </p:grpSpPr>
                  <p:pic>
                    <p:nvPicPr>
                      <p:cNvPr id="118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lum bright="1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495" y="3255062"/>
                        <a:ext cx="1853282" cy="12679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  <p:sp>
                    <p:nvSpPr>
                      <p:cNvPr id="119" name="TextBox 118"/>
                      <p:cNvSpPr txBox="1"/>
                      <p:nvPr/>
                    </p:nvSpPr>
                    <p:spPr bwMode="auto">
                      <a:xfrm>
                        <a:off x="2466623" y="3684499"/>
                        <a:ext cx="69281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rPr>
                          <a:t>Histogram</a:t>
                        </a:r>
                      </a:p>
                    </p:txBody>
                  </p:sp>
                  <p:pic>
                    <p:nvPicPr>
                      <p:cNvPr id="116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 rot="5400000">
                        <a:off x="1841522" y="4040660"/>
                        <a:ext cx="93651" cy="8357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17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 rot="5400000">
                        <a:off x="2677518" y="4040660"/>
                        <a:ext cx="93651" cy="8357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07" name="TextBox 2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40062" y="4489943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70</a:t>
                        </a:r>
                      </a:p>
                    </p:txBody>
                  </p:sp>
                  <p:sp>
                    <p:nvSpPr>
                      <p:cNvPr id="108" name="TextBox 2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23807" y="4489943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109" name="TextBox 2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13430" y="4489943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110" name="TextBox 2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1661" y="4489943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111" name="TextBox 2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91438" y="4489943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30</a:t>
                        </a:r>
                      </a:p>
                    </p:txBody>
                  </p:sp>
                  <p:sp>
                    <p:nvSpPr>
                      <p:cNvPr id="112" name="TextBox 2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6575" y="4489953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20</a:t>
                        </a:r>
                      </a:p>
                    </p:txBody>
                  </p:sp>
                  <p:sp>
                    <p:nvSpPr>
                      <p:cNvPr id="113" name="TextBox 2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66351" y="4489947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14" name="TextBox 2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9412" y="4489939"/>
                        <a:ext cx="147970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15" name="TextBox 2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61258" y="4489938"/>
                        <a:ext cx="176065" cy="1638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80</a:t>
                        </a:r>
                      </a:p>
                    </p:txBody>
                  </p:sp>
                  <p:cxnSp>
                    <p:nvCxnSpPr>
                      <p:cNvPr id="152" name="Straight Connector 151"/>
                      <p:cNvCxnSpPr/>
                      <p:nvPr/>
                    </p:nvCxnSpPr>
                    <p:spPr bwMode="auto">
                      <a:xfrm flipV="1">
                        <a:off x="2377851" y="3392657"/>
                        <a:ext cx="8245" cy="991432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rgbClr val="7030A0"/>
                        </a:solidFill>
                        <a:prstDash val="sysDot"/>
                      </a:ln>
                      <a:effectLst/>
                    </p:spPr>
                  </p:cxnSp>
                  <p:cxnSp>
                    <p:nvCxnSpPr>
                      <p:cNvPr id="153" name="Straight Connector 152"/>
                      <p:cNvCxnSpPr/>
                      <p:nvPr/>
                    </p:nvCxnSpPr>
                    <p:spPr bwMode="auto">
                      <a:xfrm flipV="1">
                        <a:off x="1602845" y="3254557"/>
                        <a:ext cx="7215" cy="1129531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rgbClr val="7030A0"/>
                        </a:solidFill>
                        <a:prstDash val="sysDot"/>
                      </a:ln>
                      <a:effectLst/>
                    </p:spPr>
                  </p:cxn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3225574" y="2638872"/>
                      <a:ext cx="4414882" cy="368215"/>
                      <a:chOff x="3225574" y="2638872"/>
                      <a:chExt cx="4414882" cy="368215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 bwMode="auto">
                      <a:xfrm>
                        <a:off x="3225574" y="3006141"/>
                        <a:ext cx="3200400" cy="946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prstDash val="sysDot"/>
                      </a:ln>
                      <a:effectLst/>
                    </p:spPr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 bwMode="auto">
                      <a:xfrm flipV="1">
                        <a:off x="6431485" y="2638872"/>
                        <a:ext cx="1208971" cy="36821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</a:ln>
                      <a:effectLst/>
                    </p:spPr>
                  </p:cxn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3640284" y="3026868"/>
                      <a:ext cx="2433519" cy="728987"/>
                      <a:chOff x="3640284" y="3026868"/>
                      <a:chExt cx="2433519" cy="728987"/>
                    </a:xfrm>
                  </p:grpSpPr>
                  <p:sp>
                    <p:nvSpPr>
                      <p:cNvPr id="98" name="Text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40284" y="3217246"/>
                        <a:ext cx="2433519" cy="5386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In </a:t>
                        </a:r>
                        <a:r>
                          <a:rPr kumimoji="0" lang="en-US" sz="11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</a:rPr>
                          <a:t>Geographic Space</a:t>
                        </a:r>
                        <a:r>
                          <a:rPr kumimoji="0" lang="en-US" sz="9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, the typical value forms a </a:t>
                        </a:r>
                        <a:r>
                          <a:rPr kumimoji="0" lang="en-US" sz="900" b="1" i="0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horizontal plane </a:t>
                        </a:r>
                        <a:r>
                          <a:rPr kumimoji="0" lang="en-US" sz="9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implying the average is everywhere</a:t>
                        </a:r>
                        <a:endParaRPr kumimoji="0" lang="en-US" sz="900" b="1" i="0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26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83738" y="3026868"/>
                        <a:ext cx="1530733" cy="23083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1" u="sng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</a:rPr>
                          <a:t>Geographic Distribution</a:t>
                        </a:r>
                      </a:p>
                    </p:txBody>
                  </p:sp>
                </p:grpSp>
              </p:grpSp>
            </p:grpSp>
            <p:cxnSp>
              <p:nvCxnSpPr>
                <p:cNvPr id="100" name="Straight Connector 99"/>
                <p:cNvCxnSpPr/>
                <p:nvPr/>
              </p:nvCxnSpPr>
              <p:spPr bwMode="auto">
                <a:xfrm>
                  <a:off x="2258383" y="3019361"/>
                  <a:ext cx="1411491" cy="27616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ysDash"/>
                  <a:headEnd type="stealth" w="lg" len="lg"/>
                  <a:tailEnd type="none" w="lg" len="lg"/>
                </a:ln>
                <a:effectLst/>
              </p:spPr>
            </p:cxnSp>
            <p:sp>
              <p:nvSpPr>
                <p:cNvPr id="102" name="Freeform 101"/>
                <p:cNvSpPr/>
                <p:nvPr/>
              </p:nvSpPr>
              <p:spPr bwMode="auto">
                <a:xfrm>
                  <a:off x="6110544" y="3590956"/>
                  <a:ext cx="1653072" cy="754395"/>
                </a:xfrm>
                <a:custGeom>
                  <a:avLst/>
                  <a:gdLst>
                    <a:gd name="connsiteX0" fmla="*/ 511969 w 1640682"/>
                    <a:gd name="connsiteY0" fmla="*/ 0 h 840581"/>
                    <a:gd name="connsiteX1" fmla="*/ 0 w 1640682"/>
                    <a:gd name="connsiteY1" fmla="*/ 164306 h 840581"/>
                    <a:gd name="connsiteX2" fmla="*/ 592932 w 1640682"/>
                    <a:gd name="connsiteY2" fmla="*/ 840581 h 840581"/>
                    <a:gd name="connsiteX3" fmla="*/ 1640682 w 1640682"/>
                    <a:gd name="connsiteY3" fmla="*/ 464344 h 840581"/>
                    <a:gd name="connsiteX4" fmla="*/ 1443038 w 1640682"/>
                    <a:gd name="connsiteY4" fmla="*/ 309562 h 840581"/>
                    <a:gd name="connsiteX5" fmla="*/ 1397794 w 1640682"/>
                    <a:gd name="connsiteY5" fmla="*/ 326231 h 840581"/>
                    <a:gd name="connsiteX6" fmla="*/ 1366838 w 1640682"/>
                    <a:gd name="connsiteY6" fmla="*/ 304800 h 840581"/>
                    <a:gd name="connsiteX7" fmla="*/ 1195388 w 1640682"/>
                    <a:gd name="connsiteY7" fmla="*/ 352425 h 840581"/>
                    <a:gd name="connsiteX8" fmla="*/ 1166813 w 1640682"/>
                    <a:gd name="connsiteY8" fmla="*/ 333375 h 840581"/>
                    <a:gd name="connsiteX9" fmla="*/ 1126332 w 1640682"/>
                    <a:gd name="connsiteY9" fmla="*/ 345281 h 840581"/>
                    <a:gd name="connsiteX10" fmla="*/ 1092994 w 1640682"/>
                    <a:gd name="connsiteY10" fmla="*/ 328612 h 840581"/>
                    <a:gd name="connsiteX11" fmla="*/ 1004888 w 1640682"/>
                    <a:gd name="connsiteY11" fmla="*/ 347662 h 840581"/>
                    <a:gd name="connsiteX12" fmla="*/ 950119 w 1640682"/>
                    <a:gd name="connsiteY12" fmla="*/ 307181 h 840581"/>
                    <a:gd name="connsiteX13" fmla="*/ 907257 w 1640682"/>
                    <a:gd name="connsiteY13" fmla="*/ 314325 h 840581"/>
                    <a:gd name="connsiteX14" fmla="*/ 878682 w 1640682"/>
                    <a:gd name="connsiteY14" fmla="*/ 297656 h 840581"/>
                    <a:gd name="connsiteX15" fmla="*/ 838200 w 1640682"/>
                    <a:gd name="connsiteY15" fmla="*/ 307181 h 840581"/>
                    <a:gd name="connsiteX16" fmla="*/ 511969 w 1640682"/>
                    <a:gd name="connsiteY16" fmla="*/ 0 h 8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40682" h="840581">
                      <a:moveTo>
                        <a:pt x="511969" y="0"/>
                      </a:moveTo>
                      <a:lnTo>
                        <a:pt x="0" y="164306"/>
                      </a:lnTo>
                      <a:lnTo>
                        <a:pt x="592932" y="840581"/>
                      </a:lnTo>
                      <a:lnTo>
                        <a:pt x="1640682" y="464344"/>
                      </a:lnTo>
                      <a:lnTo>
                        <a:pt x="1443038" y="309562"/>
                      </a:lnTo>
                      <a:lnTo>
                        <a:pt x="1397794" y="326231"/>
                      </a:lnTo>
                      <a:lnTo>
                        <a:pt x="1366838" y="304800"/>
                      </a:lnTo>
                      <a:lnTo>
                        <a:pt x="1195388" y="352425"/>
                      </a:lnTo>
                      <a:lnTo>
                        <a:pt x="1166813" y="333375"/>
                      </a:lnTo>
                      <a:lnTo>
                        <a:pt x="1126332" y="345281"/>
                      </a:lnTo>
                      <a:lnTo>
                        <a:pt x="1092994" y="328612"/>
                      </a:lnTo>
                      <a:lnTo>
                        <a:pt x="1004888" y="347662"/>
                      </a:lnTo>
                      <a:lnTo>
                        <a:pt x="950119" y="307181"/>
                      </a:lnTo>
                      <a:lnTo>
                        <a:pt x="907257" y="314325"/>
                      </a:lnTo>
                      <a:lnTo>
                        <a:pt x="878682" y="297656"/>
                      </a:lnTo>
                      <a:lnTo>
                        <a:pt x="838200" y="307181"/>
                      </a:lnTo>
                      <a:lnTo>
                        <a:pt x="511969" y="0"/>
                      </a:lnTo>
                      <a:close/>
                    </a:path>
                  </a:pathLst>
                </a:custGeom>
                <a:solidFill>
                  <a:srgbClr val="7030A0">
                    <a:alpha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1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492456" y="3633377"/>
                  <a:ext cx="849431" cy="1641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ysDash"/>
                  <a:headEnd type="none" w="lg" len="lg"/>
                  <a:tailEnd type="stealth" w="lg" len="lg"/>
                </a:ln>
                <a:effectLst/>
              </p:spPr>
            </p:cxnSp>
            <p:sp>
              <p:nvSpPr>
                <p:cNvPr id="291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6052250" y="3429677"/>
                  <a:ext cx="589143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X=</a:t>
                  </a:r>
                  <a:r>
                    <a:rPr kumimoji="0" lang="en-US" sz="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22.6</a:t>
                  </a:r>
                </a:p>
              </p:txBody>
            </p:sp>
          </p:grpSp>
          <p:sp>
            <p:nvSpPr>
              <p:cNvPr id="94" name="Freeform 93"/>
              <p:cNvSpPr/>
              <p:nvPr/>
            </p:nvSpPr>
            <p:spPr bwMode="auto">
              <a:xfrm>
                <a:off x="6110543" y="3747606"/>
                <a:ext cx="1642766" cy="609081"/>
              </a:xfrm>
              <a:custGeom>
                <a:avLst/>
                <a:gdLst>
                  <a:gd name="connsiteX0" fmla="*/ 0 w 1631156"/>
                  <a:gd name="connsiteY0" fmla="*/ 0 h 678656"/>
                  <a:gd name="connsiteX1" fmla="*/ 595312 w 1631156"/>
                  <a:gd name="connsiteY1" fmla="*/ 678656 h 678656"/>
                  <a:gd name="connsiteX2" fmla="*/ 1631156 w 1631156"/>
                  <a:gd name="connsiteY2" fmla="*/ 302419 h 67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1156" h="678656">
                    <a:moveTo>
                      <a:pt x="0" y="0"/>
                    </a:moveTo>
                    <a:lnTo>
                      <a:pt x="595312" y="678656"/>
                    </a:lnTo>
                    <a:lnTo>
                      <a:pt x="1631156" y="302419"/>
                    </a:ln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41" name="Straight Connector 240"/>
            <p:cNvCxnSpPr/>
            <p:nvPr/>
          </p:nvCxnSpPr>
          <p:spPr bwMode="auto">
            <a:xfrm>
              <a:off x="6145919" y="3500196"/>
              <a:ext cx="9144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950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Spatial Statistics </a:t>
            </a:r>
            <a:r>
              <a:rPr lang="en-US" sz="1400" i="1" dirty="0">
                <a:solidFill>
                  <a:srgbClr val="000000"/>
                </a:solidFill>
              </a:rPr>
              <a:t>(Linking Data Space with Geographic Space)</a:t>
            </a:r>
            <a:endParaRPr lang="en-US" sz="1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916017" y="758232"/>
            <a:ext cx="1666805" cy="1703065"/>
            <a:chOff x="916017" y="758232"/>
            <a:chExt cx="1666805" cy="1703065"/>
          </a:xfrm>
        </p:grpSpPr>
        <p:sp>
          <p:nvSpPr>
            <p:cNvPr id="128" name="Text Box 85"/>
            <p:cNvSpPr txBox="1">
              <a:spLocks noChangeArrowheads="1"/>
            </p:cNvSpPr>
            <p:nvPr/>
          </p:nvSpPr>
          <p:spPr bwMode="auto">
            <a:xfrm>
              <a:off x="968813" y="758232"/>
              <a:ext cx="161400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Geo-registered Sample Data</a:t>
              </a:r>
            </a:p>
          </p:txBody>
        </p:sp>
        <p:pic>
          <p:nvPicPr>
            <p:cNvPr id="129" name="Picture 10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6373" y="956343"/>
              <a:ext cx="1598889" cy="135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6017" y="1768738"/>
              <a:ext cx="692559" cy="692559"/>
            </a:xfrm>
            <a:prstGeom prst="rect">
              <a:avLst/>
            </a:prstGeom>
            <a:noFill/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2" name="Group 251"/>
          <p:cNvGrpSpPr/>
          <p:nvPr/>
        </p:nvGrpSpPr>
        <p:grpSpPr>
          <a:xfrm>
            <a:off x="2681435" y="743783"/>
            <a:ext cx="5548159" cy="2169496"/>
            <a:chOff x="2681435" y="743783"/>
            <a:chExt cx="5548159" cy="2169496"/>
          </a:xfrm>
        </p:grpSpPr>
        <p:sp>
          <p:nvSpPr>
            <p:cNvPr id="123" name="TextBox 84"/>
            <p:cNvSpPr txBox="1">
              <a:spLocks noChangeArrowheads="1"/>
            </p:cNvSpPr>
            <p:nvPr/>
          </p:nvSpPr>
          <p:spPr bwMode="auto">
            <a:xfrm>
              <a:off x="2681435" y="2513169"/>
              <a:ext cx="36702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Surface Modeling 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techniques are used to derive a </a:t>
              </a:r>
              <a:r>
                <a:rPr kumimoji="0" lang="en-US" sz="900" b="1" i="0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continuous map surface 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from discrete point data– fits a </a:t>
              </a:r>
              <a:r>
                <a:rPr kumimoji="0" lang="en-US" sz="9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Surface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to the data.  </a:t>
              </a: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982325" y="743783"/>
              <a:ext cx="3247269" cy="2130046"/>
              <a:chOff x="4982325" y="743783"/>
              <a:chExt cx="3247269" cy="2130046"/>
            </a:xfrm>
          </p:grpSpPr>
          <p:grpSp>
            <p:nvGrpSpPr>
              <p:cNvPr id="176" name="Group 181"/>
              <p:cNvGrpSpPr>
                <a:grpSpLocks/>
              </p:cNvGrpSpPr>
              <p:nvPr/>
            </p:nvGrpSpPr>
            <p:grpSpPr bwMode="auto">
              <a:xfrm>
                <a:off x="4982325" y="1436556"/>
                <a:ext cx="691215" cy="622371"/>
                <a:chOff x="2607212" y="1800993"/>
                <a:chExt cx="1064854" cy="958933"/>
              </a:xfrm>
            </p:grpSpPr>
            <p:sp>
              <p:nvSpPr>
                <p:cNvPr id="177" name="Right Arrow 176"/>
                <p:cNvSpPr/>
                <p:nvPr/>
              </p:nvSpPr>
              <p:spPr bwMode="auto">
                <a:xfrm>
                  <a:off x="3026130" y="1800993"/>
                  <a:ext cx="227039" cy="349341"/>
                </a:xfrm>
                <a:prstGeom prst="rightArrow">
                  <a:avLst>
                    <a:gd name="adj1" fmla="val 38283"/>
                    <a:gd name="adj2" fmla="val 41015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1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TextBox 233"/>
                <p:cNvSpPr txBox="1">
                  <a:spLocks noChangeArrowheads="1"/>
                </p:cNvSpPr>
                <p:nvPr/>
              </p:nvSpPr>
              <p:spPr bwMode="auto">
                <a:xfrm>
                  <a:off x="2607212" y="2190869"/>
                  <a:ext cx="1064854" cy="569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Surface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900" b="1" kern="0" dirty="0" smtClean="0">
                      <a:solidFill>
                        <a:sysClr val="windowText" lastClr="000000"/>
                      </a:solidFill>
                    </a:rPr>
                    <a:t>Modeling</a:t>
                  </a:r>
                  <a:endPara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5635407" y="743783"/>
                <a:ext cx="2594187" cy="2130046"/>
                <a:chOff x="5635407" y="743783"/>
                <a:chExt cx="2594187" cy="2130046"/>
              </a:xfrm>
            </p:grpSpPr>
            <p:pic>
              <p:nvPicPr>
                <p:cNvPr id="125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635407" y="743783"/>
                  <a:ext cx="2594187" cy="2130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5745922" y="1022895"/>
                  <a:ext cx="1263233" cy="4001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Continuous 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Map Surface</a:t>
                  </a:r>
                </a:p>
              </p:txBody>
            </p:sp>
          </p:grpSp>
        </p:grpSp>
      </p:grpSp>
      <p:grpSp>
        <p:nvGrpSpPr>
          <p:cNvPr id="285" name="Group 284"/>
          <p:cNvGrpSpPr/>
          <p:nvPr/>
        </p:nvGrpSpPr>
        <p:grpSpPr>
          <a:xfrm>
            <a:off x="859787" y="1049412"/>
            <a:ext cx="4567115" cy="3464273"/>
            <a:chOff x="859787" y="1049412"/>
            <a:chExt cx="4567115" cy="3464273"/>
          </a:xfrm>
        </p:grpSpPr>
        <p:grpSp>
          <p:nvGrpSpPr>
            <p:cNvPr id="282" name="Group 281"/>
            <p:cNvGrpSpPr/>
            <p:nvPr/>
          </p:nvGrpSpPr>
          <p:grpSpPr>
            <a:xfrm>
              <a:off x="859787" y="1049412"/>
              <a:ext cx="4567115" cy="3464273"/>
              <a:chOff x="859787" y="1049412"/>
              <a:chExt cx="4567115" cy="3464273"/>
            </a:xfrm>
          </p:grpSpPr>
          <p:grpSp>
            <p:nvGrpSpPr>
              <p:cNvPr id="280" name="Group 279"/>
              <p:cNvGrpSpPr/>
              <p:nvPr/>
            </p:nvGrpSpPr>
            <p:grpSpPr>
              <a:xfrm>
                <a:off x="859787" y="1049412"/>
                <a:ext cx="4567115" cy="3464273"/>
                <a:chOff x="859787" y="1049412"/>
                <a:chExt cx="4567115" cy="3464273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859787" y="1049412"/>
                  <a:ext cx="4567115" cy="3464273"/>
                  <a:chOff x="859787" y="1049412"/>
                  <a:chExt cx="4567115" cy="3464273"/>
                </a:xfrm>
              </p:grpSpPr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859787" y="2361082"/>
                    <a:ext cx="4567115" cy="2152603"/>
                    <a:chOff x="859787" y="2361082"/>
                    <a:chExt cx="4567115" cy="2152603"/>
                  </a:xfrm>
                </p:grpSpPr>
                <p:grpSp>
                  <p:nvGrpSpPr>
                    <p:cNvPr id="218" name="Group 217"/>
                    <p:cNvGrpSpPr/>
                    <p:nvPr/>
                  </p:nvGrpSpPr>
                  <p:grpSpPr>
                    <a:xfrm>
                      <a:off x="859787" y="2361082"/>
                      <a:ext cx="2253928" cy="2089119"/>
                      <a:chOff x="859787" y="2361082"/>
                      <a:chExt cx="2253928" cy="2089119"/>
                    </a:xfrm>
                  </p:grpSpPr>
                  <p:cxnSp>
                    <p:nvCxnSpPr>
                      <p:cNvPr id="219" name="Straight Connector 218"/>
                      <p:cNvCxnSpPr/>
                      <p:nvPr/>
                    </p:nvCxnSpPr>
                    <p:spPr bwMode="auto">
                      <a:xfrm flipV="1">
                        <a:off x="1991378" y="3080387"/>
                        <a:ext cx="8245" cy="1316069"/>
                      </a:xfrm>
                      <a:prstGeom prst="line">
                        <a:avLst/>
                      </a:prstGeom>
                      <a:noFill/>
                      <a:ln w="476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sp>
                    <p:nvSpPr>
                      <p:cNvPr id="220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82187" y="2852890"/>
                        <a:ext cx="955710" cy="2462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Average = </a:t>
                        </a:r>
                        <a:r>
                          <a:rPr kumimoji="0" lang="en-US" sz="1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22.6</a:t>
                        </a:r>
                      </a:p>
                    </p:txBody>
                  </p:sp>
                  <p:sp>
                    <p:nvSpPr>
                      <p:cNvPr id="221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0006" y="3213311"/>
                        <a:ext cx="1058670" cy="2462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1" i="1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StDev</a:t>
                        </a:r>
                        <a:r>
                          <a:rPr kumimoji="0" lang="en-US" sz="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 =</a:t>
                        </a:r>
                        <a:r>
                          <a:rPr kumimoji="0" lang="en-US" sz="9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 </a:t>
                        </a:r>
                        <a:r>
                          <a:rPr kumimoji="0" lang="en-US" sz="1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26.2</a:t>
                        </a:r>
                        <a:endParaRPr kumimoji="0" lang="en-US" sz="1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223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8119" y="2660237"/>
                        <a:ext cx="1612942" cy="24622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Standard Normal Curve</a:t>
                        </a:r>
                      </a:p>
                    </p:txBody>
                  </p:sp>
                  <p:sp>
                    <p:nvSpPr>
                      <p:cNvPr id="224" name="TextBox 1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34873" y="2486417"/>
                        <a:ext cx="1035861" cy="2000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rPr>
                          <a:t>Non-Spatial Statistics</a:t>
                        </a:r>
                      </a:p>
                    </p:txBody>
                  </p:sp>
                  <p:pic>
                    <p:nvPicPr>
                      <p:cNvPr id="225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787" y="3370040"/>
                        <a:ext cx="2253928" cy="108016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222" name="Right Arrow 221"/>
                      <p:cNvSpPr/>
                      <p:nvPr/>
                    </p:nvSpPr>
                    <p:spPr bwMode="auto">
                      <a:xfrm rot="5400000">
                        <a:off x="1993061" y="2314705"/>
                        <a:ext cx="147375" cy="240129"/>
                      </a:xfrm>
                      <a:prstGeom prst="rightArrow">
                        <a:avLst>
                          <a:gd name="adj1" fmla="val 38283"/>
                          <a:gd name="adj2" fmla="val 41015"/>
                        </a:avLst>
                      </a:prstGeom>
                      <a:solidFill>
                        <a:sysClr val="window" lastClr="FFFFFF">
                          <a:lumMod val="75000"/>
                        </a:sysClr>
                      </a:solidFill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3234779" y="3787389"/>
                      <a:ext cx="2192123" cy="726296"/>
                      <a:chOff x="3234779" y="3787389"/>
                      <a:chExt cx="2192123" cy="726296"/>
                    </a:xfrm>
                  </p:grpSpPr>
                  <p:sp>
                    <p:nvSpPr>
                      <p:cNvPr id="144" name="Text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779" y="3975076"/>
                        <a:ext cx="2192123" cy="5386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In </a:t>
                        </a:r>
                        <a:r>
                          <a:rPr kumimoji="0" lang="en-US" sz="11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</a:rPr>
                          <a:t>Data Space</a:t>
                        </a:r>
                        <a:r>
                          <a:rPr kumimoji="0" lang="en-US" sz="9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, a </a:t>
                        </a:r>
                        <a:r>
                          <a:rPr kumimoji="0" lang="en-US" sz="900" b="1" i="0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standard normal curve  </a:t>
                        </a:r>
                        <a:r>
                          <a:rPr kumimoji="0" lang="en-US" sz="9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rPr>
                          <a:t>can be fitted to data to identify the  “typical value” (average)  </a:t>
                        </a:r>
                      </a:p>
                    </p:txBody>
                  </p:sp>
                  <p:sp>
                    <p:nvSpPr>
                      <p:cNvPr id="226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91319" y="3787389"/>
                        <a:ext cx="1679042" cy="23083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1" u="sng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</a:rPr>
                          <a:t>Numeric</a:t>
                        </a:r>
                        <a:r>
                          <a:rPr kumimoji="0" lang="en-US" sz="900" b="1" i="1" u="sng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</a:rPr>
                          <a:t> </a:t>
                        </a:r>
                        <a:r>
                          <a:rPr kumimoji="0" lang="en-US" sz="900" b="1" i="1" u="sng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</a:rPr>
                          <a:t>Distribution</a:t>
                        </a:r>
                      </a:p>
                    </p:txBody>
                  </p:sp>
                </p:grpSp>
              </p:grp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2405670" y="1049412"/>
                    <a:ext cx="128016" cy="1215109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b="1" dirty="0">
                      <a:solidFill>
                        <a:srgbClr val="000000"/>
                      </a:solidFill>
                      <a:latin typeface="Arial" charset="0"/>
                      <a:ea typeface="ＭＳ Ｐゴシック" pitchFamily="16" charset="-128"/>
                      <a:cs typeface="ＭＳ Ｐゴシック" pitchFamily="-97" charset="-128"/>
                    </a:endParaRPr>
                  </a:p>
                </p:txBody>
              </p:sp>
            </p:grpSp>
            <p:cxnSp>
              <p:nvCxnSpPr>
                <p:cNvPr id="259" name="Straight Connector 258"/>
                <p:cNvCxnSpPr>
                  <a:endCxn id="255" idx="2"/>
                </p:cNvCxnSpPr>
                <p:nvPr/>
              </p:nvCxnSpPr>
              <p:spPr bwMode="auto">
                <a:xfrm flipV="1">
                  <a:off x="2085975" y="2264521"/>
                  <a:ext cx="383703" cy="52435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</p:spPr>
            </p:cxnSp>
          </p:grpSp>
          <p:cxnSp>
            <p:nvCxnSpPr>
              <p:cNvPr id="270" name="Straight Connector 269"/>
              <p:cNvCxnSpPr>
                <a:stCxn id="222" idx="1"/>
              </p:cNvCxnSpPr>
              <p:nvPr/>
            </p:nvCxnSpPr>
            <p:spPr bwMode="auto">
              <a:xfrm flipV="1">
                <a:off x="2066748" y="2321719"/>
                <a:ext cx="2558" cy="39363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sp>
          <p:nvSpPr>
            <p:cNvPr id="283" name="TextBox 282"/>
            <p:cNvSpPr txBox="1"/>
            <p:nvPr/>
          </p:nvSpPr>
          <p:spPr>
            <a:xfrm>
              <a:off x="2252247" y="2264520"/>
              <a:ext cx="312983" cy="220929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l" eaLnBrk="0" hangingPunct="0">
                <a:lnSpc>
                  <a:spcPts val="1800"/>
                </a:lnSpc>
              </a:pPr>
              <a:r>
                <a:rPr lang="en-US" sz="800" dirty="0" smtClean="0">
                  <a:ea typeface="+mn-ea"/>
                  <a:cs typeface="+mn-cs"/>
                </a:rPr>
                <a:t>What</a:t>
              </a: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1259681" y="758232"/>
            <a:ext cx="3769385" cy="1767226"/>
            <a:chOff x="1259681" y="758232"/>
            <a:chExt cx="3769385" cy="1767226"/>
          </a:xfrm>
        </p:grpSpPr>
        <p:grpSp>
          <p:nvGrpSpPr>
            <p:cNvPr id="281" name="Group 280"/>
            <p:cNvGrpSpPr/>
            <p:nvPr/>
          </p:nvGrpSpPr>
          <p:grpSpPr>
            <a:xfrm>
              <a:off x="1259681" y="758232"/>
              <a:ext cx="3769385" cy="1767226"/>
              <a:chOff x="1259681" y="758232"/>
              <a:chExt cx="3769385" cy="1767226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2543878" y="758232"/>
                <a:ext cx="2485188" cy="1767226"/>
                <a:chOff x="2543878" y="758232"/>
                <a:chExt cx="2485188" cy="1767226"/>
              </a:xfrm>
            </p:grpSpPr>
            <p:grpSp>
              <p:nvGrpSpPr>
                <p:cNvPr id="132" name="Group 181"/>
                <p:cNvGrpSpPr>
                  <a:grpSpLocks/>
                </p:cNvGrpSpPr>
                <p:nvPr/>
              </p:nvGrpSpPr>
              <p:grpSpPr bwMode="auto">
                <a:xfrm>
                  <a:off x="2543878" y="927852"/>
                  <a:ext cx="697628" cy="761659"/>
                  <a:chOff x="2602272" y="1017189"/>
                  <a:chExt cx="1074735" cy="1173544"/>
                </a:xfrm>
              </p:grpSpPr>
              <p:sp>
                <p:nvSpPr>
                  <p:cNvPr id="134" name="Right Arrow 133"/>
                  <p:cNvSpPr/>
                  <p:nvPr/>
                </p:nvSpPr>
                <p:spPr bwMode="auto">
                  <a:xfrm>
                    <a:off x="3026130" y="1017189"/>
                    <a:ext cx="227039" cy="349342"/>
                  </a:xfrm>
                  <a:prstGeom prst="rightArrow">
                    <a:avLst>
                      <a:gd name="adj1" fmla="val 38283"/>
                      <a:gd name="adj2" fmla="val 41015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1" i="1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Text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272" y="1621676"/>
                    <a:ext cx="1074735" cy="5690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Spatial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Statistics</a:t>
                    </a:r>
                  </a:p>
                </p:txBody>
              </p:sp>
            </p:grpSp>
            <p:grpSp>
              <p:nvGrpSpPr>
                <p:cNvPr id="231" name="Group 230"/>
                <p:cNvGrpSpPr/>
                <p:nvPr/>
              </p:nvGrpSpPr>
              <p:grpSpPr>
                <a:xfrm>
                  <a:off x="3209355" y="758232"/>
                  <a:ext cx="1819711" cy="1767226"/>
                  <a:chOff x="3209355" y="758232"/>
                  <a:chExt cx="1819711" cy="1767226"/>
                </a:xfrm>
              </p:grpSpPr>
              <p:pic>
                <p:nvPicPr>
                  <p:cNvPr id="13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9355" y="1047285"/>
                    <a:ext cx="1726144" cy="1478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41" name="Straight Connector 17"/>
                  <p:cNvCxnSpPr/>
                  <p:nvPr/>
                </p:nvCxnSpPr>
                <p:spPr bwMode="auto">
                  <a:xfrm flipV="1">
                    <a:off x="4129574" y="1190562"/>
                    <a:ext cx="568" cy="828075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</p:cxnSp>
              <p:sp>
                <p:nvSpPr>
                  <p:cNvPr id="138" name="TextBox 2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5367" y="758232"/>
                    <a:ext cx="1803699" cy="23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Roving Window </a:t>
                    </a:r>
                    <a:r>
                      <a: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</a:rPr>
                      <a:t>(weighted average)</a:t>
                    </a:r>
                  </a:p>
                </p:txBody>
              </p:sp>
              <p:sp>
                <p:nvSpPr>
                  <p:cNvPr id="136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0069" y="1351504"/>
                    <a:ext cx="785525" cy="46166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Discrete  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Samplet</a:t>
                    </a:r>
                    <a:r>
                      <a:rPr kumimoji="0" lang="en-US" sz="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 Map</a:t>
                    </a:r>
                  </a:p>
                </p:txBody>
              </p:sp>
              <p:sp>
                <p:nvSpPr>
                  <p:cNvPr id="140" name="Oval 139"/>
                  <p:cNvSpPr>
                    <a:spLocks noChangeAspect="1"/>
                  </p:cNvSpPr>
                  <p:nvPr/>
                </p:nvSpPr>
                <p:spPr bwMode="auto">
                  <a:xfrm>
                    <a:off x="3624584" y="986871"/>
                    <a:ext cx="1011013" cy="380289"/>
                  </a:xfrm>
                  <a:prstGeom prst="ellipse">
                    <a:avLst/>
                  </a:prstGeom>
                  <a:solidFill>
                    <a:sysClr val="window" lastClr="FFFFFF">
                      <a:lumMod val="65000"/>
                      <a:alpha val="48000"/>
                    </a:sysClr>
                  </a:solidFill>
                  <a:ln w="15875" cap="flat" cmpd="sng" algn="ctr">
                    <a:solidFill>
                      <a:schemeClr val="tx1"/>
                    </a:solidFill>
                    <a:prstDash val="sysDot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57" name="Rectangle 256"/>
              <p:cNvSpPr/>
              <p:nvPr/>
            </p:nvSpPr>
            <p:spPr bwMode="auto">
              <a:xfrm rot="5400000">
                <a:off x="1493730" y="720835"/>
                <a:ext cx="101019" cy="56911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000000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261" name="Straight Connector 260"/>
              <p:cNvCxnSpPr/>
              <p:nvPr/>
            </p:nvCxnSpPr>
            <p:spPr bwMode="auto">
              <a:xfrm flipV="1">
                <a:off x="1826421" y="1049412"/>
                <a:ext cx="621828" cy="310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 flipV="1">
                <a:off x="2536043" y="1041218"/>
                <a:ext cx="283464" cy="27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sp>
          <p:nvSpPr>
            <p:cNvPr id="284" name="TextBox 283"/>
            <p:cNvSpPr txBox="1"/>
            <p:nvPr/>
          </p:nvSpPr>
          <p:spPr>
            <a:xfrm>
              <a:off x="2754451" y="1696138"/>
              <a:ext cx="312983" cy="375375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ctr" eaLnBrk="0" hangingPunct="0"/>
              <a:r>
                <a:rPr lang="en-US" sz="800" dirty="0" smtClean="0">
                  <a:ea typeface="+mn-ea"/>
                  <a:cs typeface="+mn-cs"/>
                </a:rPr>
                <a:t>What</a:t>
              </a:r>
            </a:p>
            <a:p>
              <a:pPr algn="ctr" eaLnBrk="0" hangingPunct="0"/>
              <a:r>
                <a:rPr lang="en-US" sz="800" dirty="0" smtClean="0"/>
                <a:t>is</a:t>
              </a:r>
            </a:p>
            <a:p>
              <a:pPr algn="ctr" eaLnBrk="0" hangingPunct="0"/>
              <a:r>
                <a:rPr lang="en-US" sz="800" dirty="0" smtClean="0">
                  <a:ea typeface="+mn-ea"/>
                  <a:cs typeface="+mn-cs"/>
                </a:rPr>
                <a:t>Where</a:t>
              </a: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5619633" y="2726897"/>
            <a:ext cx="2681305" cy="1962234"/>
            <a:chOff x="5619633" y="2726897"/>
            <a:chExt cx="2681305" cy="1962234"/>
          </a:xfrm>
        </p:grpSpPr>
        <p:grpSp>
          <p:nvGrpSpPr>
            <p:cNvPr id="251" name="Group 250"/>
            <p:cNvGrpSpPr/>
            <p:nvPr/>
          </p:nvGrpSpPr>
          <p:grpSpPr>
            <a:xfrm>
              <a:off x="5619633" y="2726897"/>
              <a:ext cx="2681305" cy="1962234"/>
              <a:chOff x="5619633" y="2726897"/>
              <a:chExt cx="2681305" cy="1962234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5619633" y="4099883"/>
                <a:ext cx="1008814" cy="589248"/>
                <a:chOff x="5619633" y="4099883"/>
                <a:chExt cx="1008814" cy="589248"/>
              </a:xfrm>
            </p:grpSpPr>
            <p:pic>
              <p:nvPicPr>
                <p:cNvPr id="161" name="Picture 6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619633" y="4119460"/>
                  <a:ext cx="496089" cy="521146"/>
                </a:xfrm>
                <a:prstGeom prst="rect">
                  <a:avLst/>
                </a:prstGeom>
                <a:noFill/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62" name="Freeform 161"/>
                <p:cNvSpPr/>
                <p:nvPr/>
              </p:nvSpPr>
              <p:spPr bwMode="auto">
                <a:xfrm>
                  <a:off x="5887919" y="4099883"/>
                  <a:ext cx="234699" cy="470961"/>
                </a:xfrm>
                <a:custGeom>
                  <a:avLst/>
                  <a:gdLst>
                    <a:gd name="connsiteX0" fmla="*/ 35719 w 404813"/>
                    <a:gd name="connsiteY0" fmla="*/ 0 h 773906"/>
                    <a:gd name="connsiteX1" fmla="*/ 16669 w 404813"/>
                    <a:gd name="connsiteY1" fmla="*/ 97631 h 773906"/>
                    <a:gd name="connsiteX2" fmla="*/ 2382 w 404813"/>
                    <a:gd name="connsiteY2" fmla="*/ 185737 h 773906"/>
                    <a:gd name="connsiteX3" fmla="*/ 0 w 404813"/>
                    <a:gd name="connsiteY3" fmla="*/ 259556 h 773906"/>
                    <a:gd name="connsiteX4" fmla="*/ 4763 w 404813"/>
                    <a:gd name="connsiteY4" fmla="*/ 342900 h 773906"/>
                    <a:gd name="connsiteX5" fmla="*/ 23813 w 404813"/>
                    <a:gd name="connsiteY5" fmla="*/ 400050 h 773906"/>
                    <a:gd name="connsiteX6" fmla="*/ 47625 w 404813"/>
                    <a:gd name="connsiteY6" fmla="*/ 459581 h 773906"/>
                    <a:gd name="connsiteX7" fmla="*/ 78582 w 404813"/>
                    <a:gd name="connsiteY7" fmla="*/ 514350 h 773906"/>
                    <a:gd name="connsiteX8" fmla="*/ 111919 w 404813"/>
                    <a:gd name="connsiteY8" fmla="*/ 552450 h 773906"/>
                    <a:gd name="connsiteX9" fmla="*/ 130969 w 404813"/>
                    <a:gd name="connsiteY9" fmla="*/ 573881 h 773906"/>
                    <a:gd name="connsiteX10" fmla="*/ 152400 w 404813"/>
                    <a:gd name="connsiteY10" fmla="*/ 602456 h 773906"/>
                    <a:gd name="connsiteX11" fmla="*/ 207169 w 404813"/>
                    <a:gd name="connsiteY11" fmla="*/ 652462 h 773906"/>
                    <a:gd name="connsiteX12" fmla="*/ 266700 w 404813"/>
                    <a:gd name="connsiteY12" fmla="*/ 692944 h 773906"/>
                    <a:gd name="connsiteX13" fmla="*/ 326232 w 404813"/>
                    <a:gd name="connsiteY13" fmla="*/ 728662 h 773906"/>
                    <a:gd name="connsiteX14" fmla="*/ 376238 w 404813"/>
                    <a:gd name="connsiteY14" fmla="*/ 759619 h 773906"/>
                    <a:gd name="connsiteX15" fmla="*/ 404813 w 404813"/>
                    <a:gd name="connsiteY15" fmla="*/ 773906 h 77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04813" h="773906">
                      <a:moveTo>
                        <a:pt x="35719" y="0"/>
                      </a:moveTo>
                      <a:lnTo>
                        <a:pt x="16669" y="97631"/>
                      </a:lnTo>
                      <a:lnTo>
                        <a:pt x="2382" y="185737"/>
                      </a:lnTo>
                      <a:lnTo>
                        <a:pt x="0" y="259556"/>
                      </a:lnTo>
                      <a:lnTo>
                        <a:pt x="4763" y="342900"/>
                      </a:lnTo>
                      <a:lnTo>
                        <a:pt x="23813" y="400050"/>
                      </a:lnTo>
                      <a:lnTo>
                        <a:pt x="47625" y="459581"/>
                      </a:lnTo>
                      <a:lnTo>
                        <a:pt x="78582" y="514350"/>
                      </a:lnTo>
                      <a:lnTo>
                        <a:pt x="111919" y="552450"/>
                      </a:lnTo>
                      <a:lnTo>
                        <a:pt x="130969" y="573881"/>
                      </a:lnTo>
                      <a:lnTo>
                        <a:pt x="152400" y="602456"/>
                      </a:lnTo>
                      <a:lnTo>
                        <a:pt x="207169" y="652462"/>
                      </a:lnTo>
                      <a:lnTo>
                        <a:pt x="266700" y="692944"/>
                      </a:lnTo>
                      <a:lnTo>
                        <a:pt x="326232" y="728662"/>
                      </a:lnTo>
                      <a:lnTo>
                        <a:pt x="376238" y="759619"/>
                      </a:lnTo>
                      <a:lnTo>
                        <a:pt x="404813" y="77390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7030A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 bwMode="auto">
                <a:xfrm>
                  <a:off x="5998001" y="4113489"/>
                  <a:ext cx="124614" cy="328886"/>
                </a:xfrm>
                <a:custGeom>
                  <a:avLst/>
                  <a:gdLst>
                    <a:gd name="connsiteX0" fmla="*/ 61912 w 285750"/>
                    <a:gd name="connsiteY0" fmla="*/ 0 h 585787"/>
                    <a:gd name="connsiteX1" fmla="*/ 45244 w 285750"/>
                    <a:gd name="connsiteY1" fmla="*/ 59531 h 585787"/>
                    <a:gd name="connsiteX2" fmla="*/ 26194 w 285750"/>
                    <a:gd name="connsiteY2" fmla="*/ 116681 h 585787"/>
                    <a:gd name="connsiteX3" fmla="*/ 11906 w 285750"/>
                    <a:gd name="connsiteY3" fmla="*/ 173831 h 585787"/>
                    <a:gd name="connsiteX4" fmla="*/ 4762 w 285750"/>
                    <a:gd name="connsiteY4" fmla="*/ 242887 h 585787"/>
                    <a:gd name="connsiteX5" fmla="*/ 0 w 285750"/>
                    <a:gd name="connsiteY5" fmla="*/ 280987 h 585787"/>
                    <a:gd name="connsiteX6" fmla="*/ 7144 w 285750"/>
                    <a:gd name="connsiteY6" fmla="*/ 316706 h 585787"/>
                    <a:gd name="connsiteX7" fmla="*/ 23812 w 285750"/>
                    <a:gd name="connsiteY7" fmla="*/ 357187 h 585787"/>
                    <a:gd name="connsiteX8" fmla="*/ 42862 w 285750"/>
                    <a:gd name="connsiteY8" fmla="*/ 395287 h 585787"/>
                    <a:gd name="connsiteX9" fmla="*/ 76200 w 285750"/>
                    <a:gd name="connsiteY9" fmla="*/ 435769 h 585787"/>
                    <a:gd name="connsiteX10" fmla="*/ 102394 w 285750"/>
                    <a:gd name="connsiteY10" fmla="*/ 471487 h 585787"/>
                    <a:gd name="connsiteX11" fmla="*/ 140494 w 285750"/>
                    <a:gd name="connsiteY11" fmla="*/ 507206 h 585787"/>
                    <a:gd name="connsiteX12" fmla="*/ 183356 w 285750"/>
                    <a:gd name="connsiteY12" fmla="*/ 535781 h 585787"/>
                    <a:gd name="connsiteX13" fmla="*/ 219075 w 285750"/>
                    <a:gd name="connsiteY13" fmla="*/ 559594 h 585787"/>
                    <a:gd name="connsiteX14" fmla="*/ 261937 w 285750"/>
                    <a:gd name="connsiteY14" fmla="*/ 576262 h 585787"/>
                    <a:gd name="connsiteX15" fmla="*/ 285750 w 285750"/>
                    <a:gd name="connsiteY15" fmla="*/ 585787 h 5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5750" h="585787">
                      <a:moveTo>
                        <a:pt x="61912" y="0"/>
                      </a:moveTo>
                      <a:lnTo>
                        <a:pt x="45244" y="59531"/>
                      </a:lnTo>
                      <a:lnTo>
                        <a:pt x="26194" y="116681"/>
                      </a:lnTo>
                      <a:lnTo>
                        <a:pt x="11906" y="173831"/>
                      </a:lnTo>
                      <a:lnTo>
                        <a:pt x="4762" y="242887"/>
                      </a:lnTo>
                      <a:lnTo>
                        <a:pt x="0" y="280987"/>
                      </a:lnTo>
                      <a:lnTo>
                        <a:pt x="7144" y="316706"/>
                      </a:lnTo>
                      <a:lnTo>
                        <a:pt x="23812" y="357187"/>
                      </a:lnTo>
                      <a:lnTo>
                        <a:pt x="42862" y="395287"/>
                      </a:lnTo>
                      <a:lnTo>
                        <a:pt x="76200" y="435769"/>
                      </a:lnTo>
                      <a:lnTo>
                        <a:pt x="102394" y="471487"/>
                      </a:lnTo>
                      <a:lnTo>
                        <a:pt x="140494" y="507206"/>
                      </a:lnTo>
                      <a:lnTo>
                        <a:pt x="183356" y="535781"/>
                      </a:lnTo>
                      <a:lnTo>
                        <a:pt x="219075" y="559594"/>
                      </a:lnTo>
                      <a:lnTo>
                        <a:pt x="261937" y="576262"/>
                      </a:lnTo>
                      <a:lnTo>
                        <a:pt x="285750" y="585787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6014751" y="4366011"/>
                  <a:ext cx="589425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+</a:t>
                  </a:r>
                  <a:r>
                    <a:rPr kumimoji="0" lang="en-US" sz="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StDev</a:t>
                  </a:r>
                  <a:endPara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6039022" y="4504465"/>
                  <a:ext cx="589425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600CC"/>
                      </a:solidFill>
                      <a:effectLst/>
                      <a:uLnTx/>
                      <a:uFillTx/>
                    </a:rPr>
                    <a:t>Average</a:t>
                  </a:r>
                </a:p>
              </p:txBody>
            </p:sp>
          </p:grpSp>
          <p:grpSp>
            <p:nvGrpSpPr>
              <p:cNvPr id="249" name="Group 248"/>
              <p:cNvGrpSpPr/>
              <p:nvPr/>
            </p:nvGrpSpPr>
            <p:grpSpPr>
              <a:xfrm>
                <a:off x="6812379" y="2726897"/>
                <a:ext cx="1488559" cy="1566544"/>
                <a:chOff x="6812379" y="2726897"/>
                <a:chExt cx="1488559" cy="1566544"/>
              </a:xfrm>
            </p:grpSpPr>
            <p:cxnSp>
              <p:nvCxnSpPr>
                <p:cNvPr id="166" name="Straight Connector 165"/>
                <p:cNvCxnSpPr/>
                <p:nvPr/>
              </p:nvCxnSpPr>
              <p:spPr bwMode="auto">
                <a:xfrm flipV="1">
                  <a:off x="7207940" y="2846146"/>
                  <a:ext cx="228373" cy="936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none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 flipH="1" flipV="1">
                  <a:off x="7524286" y="3457025"/>
                  <a:ext cx="402962" cy="103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ysDot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 flipH="1">
                  <a:off x="7773689" y="3990872"/>
                  <a:ext cx="221578" cy="1133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ysDot"/>
                </a:ln>
                <a:effectLst/>
              </p:spPr>
            </p:cxnSp>
            <p:sp>
              <p:nvSpPr>
                <p:cNvPr id="169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7278991" y="2726897"/>
                  <a:ext cx="1021947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</a:t>
                  </a:r>
                  <a:r>
                    <a:rPr lang="en-US" sz="600" kern="0" dirty="0" smtClean="0">
                      <a:solidFill>
                        <a:srgbClr val="000000"/>
                      </a:solidFill>
                    </a:rPr>
                    <a:t>N</a:t>
                  </a:r>
                  <a:r>
                    <a:rPr kumimoji="0" lang="en-US" sz="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E locations are</a:t>
                  </a:r>
                  <a:r>
                    <a:rPr kumimoji="0" lang="en-US" sz="60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“unusually” high</a:t>
                  </a:r>
                  <a:endParaRPr kumimoji="0" lang="en-US" sz="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Left Bracket 169"/>
                <p:cNvSpPr/>
                <p:nvPr/>
              </p:nvSpPr>
              <p:spPr bwMode="auto">
                <a:xfrm>
                  <a:off x="8027075" y="3000472"/>
                  <a:ext cx="49469" cy="457583"/>
                </a:xfrm>
                <a:prstGeom prst="leftBracket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482239" y="3114491"/>
                  <a:ext cx="58942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 + 1SD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= </a:t>
                  </a: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48.8</a:t>
                  </a:r>
                  <a:endPara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173" name="Picture 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049582" y="2933062"/>
                  <a:ext cx="194768" cy="1360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" name="Freeform 173"/>
                <p:cNvSpPr/>
                <p:nvPr/>
              </p:nvSpPr>
              <p:spPr bwMode="auto">
                <a:xfrm>
                  <a:off x="6812379" y="3297283"/>
                  <a:ext cx="715232" cy="234975"/>
                </a:xfrm>
                <a:custGeom>
                  <a:avLst/>
                  <a:gdLst>
                    <a:gd name="connsiteX0" fmla="*/ 1000125 w 1000125"/>
                    <a:gd name="connsiteY0" fmla="*/ 219075 h 328613"/>
                    <a:gd name="connsiteX1" fmla="*/ 766762 w 1000125"/>
                    <a:gd name="connsiteY1" fmla="*/ 271463 h 328613"/>
                    <a:gd name="connsiteX2" fmla="*/ 790575 w 1000125"/>
                    <a:gd name="connsiteY2" fmla="*/ 309563 h 328613"/>
                    <a:gd name="connsiteX3" fmla="*/ 728662 w 1000125"/>
                    <a:gd name="connsiteY3" fmla="*/ 328613 h 328613"/>
                    <a:gd name="connsiteX4" fmla="*/ 681037 w 1000125"/>
                    <a:gd name="connsiteY4" fmla="*/ 295275 h 328613"/>
                    <a:gd name="connsiteX5" fmla="*/ 576262 w 1000125"/>
                    <a:gd name="connsiteY5" fmla="*/ 328613 h 328613"/>
                    <a:gd name="connsiteX6" fmla="*/ 500062 w 1000125"/>
                    <a:gd name="connsiteY6" fmla="*/ 266700 h 328613"/>
                    <a:gd name="connsiteX7" fmla="*/ 442912 w 1000125"/>
                    <a:gd name="connsiteY7" fmla="*/ 276225 h 328613"/>
                    <a:gd name="connsiteX8" fmla="*/ 400050 w 1000125"/>
                    <a:gd name="connsiteY8" fmla="*/ 247650 h 328613"/>
                    <a:gd name="connsiteX9" fmla="*/ 342900 w 1000125"/>
                    <a:gd name="connsiteY9" fmla="*/ 266700 h 328613"/>
                    <a:gd name="connsiteX10" fmla="*/ 133350 w 1000125"/>
                    <a:gd name="connsiteY10" fmla="*/ 128588 h 328613"/>
                    <a:gd name="connsiteX11" fmla="*/ 185737 w 1000125"/>
                    <a:gd name="connsiteY11" fmla="*/ 119063 h 328613"/>
                    <a:gd name="connsiteX12" fmla="*/ 114300 w 1000125"/>
                    <a:gd name="connsiteY12" fmla="*/ 61913 h 328613"/>
                    <a:gd name="connsiteX13" fmla="*/ 47625 w 1000125"/>
                    <a:gd name="connsiteY13" fmla="*/ 85725 h 328613"/>
                    <a:gd name="connsiteX14" fmla="*/ 47625 w 1000125"/>
                    <a:gd name="connsiteY14" fmla="*/ 85725 h 328613"/>
                    <a:gd name="connsiteX15" fmla="*/ 52387 w 1000125"/>
                    <a:gd name="connsiteY15" fmla="*/ 33338 h 328613"/>
                    <a:gd name="connsiteX16" fmla="*/ 0 w 1000125"/>
                    <a:gd name="connsiteY16" fmla="*/ 0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00125" h="328613">
                      <a:moveTo>
                        <a:pt x="1000125" y="219075"/>
                      </a:moveTo>
                      <a:lnTo>
                        <a:pt x="766762" y="271463"/>
                      </a:lnTo>
                      <a:lnTo>
                        <a:pt x="790575" y="309563"/>
                      </a:lnTo>
                      <a:lnTo>
                        <a:pt x="728662" y="328613"/>
                      </a:lnTo>
                      <a:lnTo>
                        <a:pt x="681037" y="295275"/>
                      </a:lnTo>
                      <a:lnTo>
                        <a:pt x="576262" y="328613"/>
                      </a:lnTo>
                      <a:lnTo>
                        <a:pt x="500062" y="266700"/>
                      </a:lnTo>
                      <a:lnTo>
                        <a:pt x="442912" y="276225"/>
                      </a:lnTo>
                      <a:lnTo>
                        <a:pt x="400050" y="247650"/>
                      </a:lnTo>
                      <a:lnTo>
                        <a:pt x="342900" y="266700"/>
                      </a:lnTo>
                      <a:lnTo>
                        <a:pt x="133350" y="128588"/>
                      </a:lnTo>
                      <a:lnTo>
                        <a:pt x="185737" y="119063"/>
                      </a:lnTo>
                      <a:lnTo>
                        <a:pt x="114300" y="61913"/>
                      </a:lnTo>
                      <a:lnTo>
                        <a:pt x="47625" y="85725"/>
                      </a:lnTo>
                      <a:lnTo>
                        <a:pt x="47625" y="85725"/>
                      </a:lnTo>
                      <a:lnTo>
                        <a:pt x="52387" y="333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7572951" y="3158666"/>
                  <a:ext cx="9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104" name="TextBox 77"/>
            <p:cNvSpPr txBox="1">
              <a:spLocks noChangeArrowheads="1"/>
            </p:cNvSpPr>
            <p:nvPr/>
          </p:nvSpPr>
          <p:spPr bwMode="auto">
            <a:xfrm>
              <a:off x="5920056" y="3271141"/>
              <a:ext cx="10295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StDev</a:t>
              </a:r>
              <a:r>
                <a:rPr kumimoji="0" lang="en-US" sz="7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=</a:t>
              </a:r>
              <a:r>
                <a:rPr kumimoji="0" lang="en-US" sz="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26.2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4" name="Picture 5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78701" y="4235640"/>
            <a:ext cx="532277" cy="396470"/>
          </a:xfrm>
          <a:prstGeom prst="rect">
            <a:avLst/>
          </a:prstGeom>
          <a:noFill/>
          <a:ln w="31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ri Forestry Conference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25400">
          <a:solidFill>
            <a:schemeClr val="tx2"/>
          </a:solidFill>
          <a:round/>
          <a:headEnd/>
          <a:tailEnd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DDE57C09A34409C780ABC42AAC89A" ma:contentTypeVersion="0" ma:contentTypeDescription="Create a new document." ma:contentTypeScope="" ma:versionID="73e42ccfaf55a7b73e78ebe207d3a025">
  <xsd:schema xmlns:xsd="http://www.w3.org/2001/XMLSchema" xmlns:xs="http://www.w3.org/2001/XMLSchema" xmlns:p="http://schemas.microsoft.com/office/2006/metadata/properties" xmlns:ns1="http://schemas.microsoft.com/sharepoint/v3" xmlns:ns2="747695CA-BE95-49F2-97F6-28EF370A5422" xmlns:ns3="fc8b93be-de64-4ccb-a087-f8620edb9ce8" targetNamespace="http://schemas.microsoft.com/office/2006/metadata/properties" ma:root="true" ma:fieldsID="94764365aa81a174edec583479e8b352" ns1:_="" ns2:_="" ns3:_="">
    <xsd:import namespace="http://schemas.microsoft.com/sharepoint/v3"/>
    <xsd:import namespace="747695CA-BE95-49F2-97F6-28EF370A5422"/>
    <xsd:import namespace="fc8b93be-de64-4ccb-a087-f8620edb9ce8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Description0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3:Email_x0020_Blasts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0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4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ContentTypeId" ma:index="10" nillable="true" ma:displayName="Content Type ID" ma:hidden="true" ma:internalName="ContentTypeId" ma:readOnly="true">
      <xsd:simpleType>
        <xsd:restriction base="dms:Unknown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  <xsd:element name="xd_Signature" ma:index="13" nillable="true" ma:displayName="Is Signed" ma:hidden="true" ma:internalName="xd_Signature" ma:readOnly="true">
      <xsd:simpleType>
        <xsd:restriction base="dms:Boolean"/>
      </xsd:simpleType>
    </xsd:element>
    <xsd:element name="ID" ma:index="15" nillable="true" ma:displayName="ID" ma:internalName="ID" ma:readOnly="true">
      <xsd:simpleType>
        <xsd:restriction base="dms:Unknown"/>
      </xsd:simpleType>
    </xsd:element>
    <xsd:element name="Author" ma:index="18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1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2" nillable="true" ma:displayName="Copy Source" ma:internalName="_CopySource" ma:readOnly="true">
      <xsd:simpleType>
        <xsd:restriction base="dms:Text"/>
      </xsd:simpleType>
    </xsd:element>
    <xsd:element name="_ModerationStatus" ma:index="23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4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5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6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7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8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29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SortBehavior" ma:index="30" nillable="true" ma:displayName="Sort Type" ma:hidden="true" ma:list="Docs" ma:internalName="SortBehavior" ma:readOnly="true" ma:showField="SortBehavior">
      <xsd:simpleType>
        <xsd:restriction base="dms:Lookup"/>
      </xsd:simpleType>
    </xsd:element>
    <xsd:element name="CheckedOutUserId" ma:index="32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3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4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5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SyncClientId" ma:index="36" nillable="true" ma:displayName="Client Id" ma:hidden="true" ma:list="Docs" ma:internalName="SyncClientId" ma:readOnly="true" ma:showField="SyncClientId">
      <xsd:simpleType>
        <xsd:restriction base="dms:Lookup"/>
      </xsd:simpleType>
    </xsd:element>
    <xsd:element name="ProgId" ma:index="37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8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9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40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1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5" nillable="true" ma:displayName="Level" ma:hidden="true" ma:internalName="_Level" ma:readOnly="true">
      <xsd:simpleType>
        <xsd:restriction base="dms:Unknown"/>
      </xsd:simpleType>
    </xsd:element>
    <xsd:element name="_IsCurrentVersion" ma:index="56" nillable="true" ma:displayName="Is Current Version" ma:hidden="true" ma:internalName="_IsCurrentVersion" ma:readOnly="true">
      <xsd:simpleType>
        <xsd:restriction base="dms:Boolean"/>
      </xsd:simpleType>
    </xsd:element>
    <xsd:element name="ItemChildCount" ma:index="57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8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  <xsd:element name="owshiddenversion" ma:index="62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3" nillable="true" ma:displayName="UI Version" ma:hidden="true" ma:internalName="_UIVersion" ma:readOnly="true">
      <xsd:simpleType>
        <xsd:restriction base="dms:Unknown"/>
      </xsd:simpleType>
    </xsd:element>
    <xsd:element name="_UIVersionString" ma:index="64" nillable="true" ma:displayName="Version" ma:internalName="_UIVersionString" ma:readOnly="true">
      <xsd:simpleType>
        <xsd:restriction base="dms:Text"/>
      </xsd:simpleType>
    </xsd:element>
    <xsd:element name="InstanceID" ma:index="65" nillable="true" ma:displayName="Instance ID" ma:hidden="true" ma:internalName="InstanceID" ma:readOnly="true">
      <xsd:simpleType>
        <xsd:restriction base="dms:Unknown"/>
      </xsd:simpleType>
    </xsd:element>
    <xsd:element name="Order" ma:index="66" nillable="true" ma:displayName="Order" ma:hidden="true" ma:internalName="Order">
      <xsd:simpleType>
        <xsd:restriction base="dms:Number"/>
      </xsd:simpleType>
    </xsd:element>
    <xsd:element name="GUID" ma:index="67" nillable="true" ma:displayName="GUID" ma:hidden="true" ma:internalName="GUID" ma:readOnly="true">
      <xsd:simpleType>
        <xsd:restriction base="dms:Unknown"/>
      </xsd:simpleType>
    </xsd:element>
    <xsd:element name="WorkflowVersion" ma:index="68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9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70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71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72" nillable="true" ma:displayName="Document Concurrency Number" ma:hidden="true" ma:list="Docs" ma:internalName="DocConcurrencyNumber" ma:readOnly="true" ma:showField="DocConcurrencyNumber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695CA-BE95-49F2-97F6-28EF370A5422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93be-de64-4ccb-a087-f8620edb9ce8" elementFormDefault="qualified">
    <xsd:import namespace="http://schemas.microsoft.com/office/2006/documentManagement/types"/>
    <xsd:import namespace="http://schemas.microsoft.com/office/infopath/2007/PartnerControls"/>
    <xsd:element name="Email_x0020_Blasts" ma:index="14" nillable="true" ma:displayName="Email Blasts" ma:internalName="Email_x0020_Blas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_x0020_Blasts xmlns="fc8b93be-de64-4ccb-a087-f8620edb9ce8" xsi:nil="true"/>
    <Description0 xmlns="747695CA-BE95-49F2-97F6-28EF370A5422" xsi:nil="true"/>
    <TemplateUrl xmlns="http://schemas.microsoft.com/sharepoint/v3" xsi:nil="true"/>
    <_SourceUrl xmlns="http://schemas.microsoft.com/sharepoint/v3" xsi:nil="true"/>
    <xd_ProgID xmlns="http://schemas.microsoft.com/sharepoint/v3" xsi:nil="true"/>
    <Order xmlns="http://schemas.microsoft.com/sharepoint/v3">1300</Order>
    <_SharedFileIndex xmlns="http://schemas.microsoft.com/sharepoint/v3" xsi:nil="true"/>
    <MetaInfo xmlns="http://schemas.microsoft.com/sharepoint/v3" xsi:nil="true"/>
    <ContentTypeId xmlns="http://schemas.microsoft.com/sharepoint/v3">0x0101004DFDDE57C09A34409C780ABC42AAC89A</ContentTypeId>
    <xd_Signature xmlns="http://schemas.microsoft.com/sharepoint/v3">false</xd_Signature>
  </documentManagement>
</p:properties>
</file>

<file path=customXml/itemProps1.xml><?xml version="1.0" encoding="utf-8"?>
<ds:datastoreItem xmlns:ds="http://schemas.openxmlformats.org/officeDocument/2006/customXml" ds:itemID="{F0F13366-A2A2-4EA6-844C-C25171FD3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7695CA-BE95-49F2-97F6-28EF370A5422"/>
    <ds:schemaRef ds:uri="fc8b93be-de64-4ccb-a087-f8620edb9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9C6175-3241-4377-A0E9-72FFC3726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19F0FF-0654-4F1F-9548-0C118BBC444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747695CA-BE95-49F2-97F6-28EF370A5422"/>
    <ds:schemaRef ds:uri="fc8b93be-de64-4ccb-a087-f8620edb9ce8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Esri Forestry Conference Template</Template>
  <TotalTime>7324</TotalTime>
  <Words>1725</Words>
  <Application>Microsoft Office PowerPoint</Application>
  <PresentationFormat>On-screen Show (16:9)</PresentationFormat>
  <Paragraphs>329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Esri Forestry Conference Template</vt:lpstr>
      <vt:lpstr>Map Analysis and Modeling in Forestry’s Future:  …where we are headed and how we can get there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Safe Area — Please Read</dc:title>
  <dc:creator>Joseph K. Berry</dc:creator>
  <cp:lastModifiedBy>Joseph K. Berry</cp:lastModifiedBy>
  <cp:revision>181</cp:revision>
  <dcterms:created xsi:type="dcterms:W3CDTF">2012-04-14T18:42:28Z</dcterms:created>
  <dcterms:modified xsi:type="dcterms:W3CDTF">2012-05-04T16:32:36Z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0x01010019B124BAEF7E6F4BA4B84A20EB6EFC61</vt:lpwstr>
  </property>
</Properties>
</file>